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3" r:id="rId3"/>
    <p:sldId id="291" r:id="rId4"/>
    <p:sldId id="292" r:id="rId5"/>
    <p:sldId id="295" r:id="rId6"/>
    <p:sldId id="285" r:id="rId7"/>
    <p:sldId id="257" r:id="rId8"/>
    <p:sldId id="281" r:id="rId9"/>
    <p:sldId id="288" r:id="rId10"/>
    <p:sldId id="282" r:id="rId11"/>
    <p:sldId id="293" r:id="rId12"/>
    <p:sldId id="284" r:id="rId13"/>
    <p:sldId id="294" r:id="rId14"/>
    <p:sldId id="297" r:id="rId15"/>
    <p:sldId id="299" r:id="rId16"/>
    <p:sldId id="298" r:id="rId17"/>
    <p:sldId id="303" r:id="rId18"/>
    <p:sldId id="304" r:id="rId19"/>
    <p:sldId id="300" r:id="rId20"/>
    <p:sldId id="301" r:id="rId21"/>
    <p:sldId id="302" r:id="rId22"/>
    <p:sldId id="305" r:id="rId23"/>
    <p:sldId id="29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B4D"/>
    <a:srgbClr val="C5CCD6"/>
    <a:srgbClr val="4B5459"/>
    <a:srgbClr val="808080"/>
    <a:srgbClr val="FFFFFF"/>
    <a:srgbClr val="E3C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06" d="100"/>
          <a:sy n="106"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4FCEB1D-FF9C-4856-A441-A79BA9C7DB76}" type="datetimeFigureOut">
              <a:rPr lang="en-US" smtClean="0"/>
              <a:t>9/28/20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2B0DBD6-0C5A-4198-9072-6AC2D9AAB1BD}" type="slidenum">
              <a:rPr lang="en-US" smtClean="0"/>
              <a:t>‹#›</a:t>
            </a:fld>
            <a:endParaRPr lang="en-US"/>
          </a:p>
        </p:txBody>
      </p:sp>
    </p:spTree>
    <p:extLst>
      <p:ext uri="{BB962C8B-B14F-4D97-AF65-F5344CB8AC3E}">
        <p14:creationId xmlns:p14="http://schemas.microsoft.com/office/powerpoint/2010/main" val="50491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omeofbob.com/literature/esl/icebergModelCultur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14</a:t>
            </a:fld>
            <a:endParaRPr lang="en-US"/>
          </a:p>
        </p:txBody>
      </p:sp>
    </p:spTree>
    <p:extLst>
      <p:ext uri="{BB962C8B-B14F-4D97-AF65-F5344CB8AC3E}">
        <p14:creationId xmlns:p14="http://schemas.microsoft.com/office/powerpoint/2010/main" val="151336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Berardo</a:t>
            </a:r>
            <a:r>
              <a:rPr lang="en-US" dirty="0"/>
              <a:t> (2012): “Like an onion, people are</a:t>
            </a:r>
            <a:r>
              <a:rPr lang="en-US" baseline="0" dirty="0"/>
              <a:t> shaped by many layers of culture: national culture, regional culture, organizational culture, and many other types of culture (gender, religion, family, etc.)” </a:t>
            </a:r>
            <a:r>
              <a:rPr lang="en-US" dirty="0"/>
              <a:t>(p. 62).</a:t>
            </a:r>
          </a:p>
          <a:p>
            <a:r>
              <a:rPr lang="en-US" dirty="0"/>
              <a:t>When we focus</a:t>
            </a:r>
            <a:r>
              <a:rPr lang="en-US" baseline="0" dirty="0"/>
              <a:t> on only one layer, we can fall back on ideas of “us” vs. “them.” This also reduces a person to a single layer and not a complex being (p. 62).</a:t>
            </a:r>
          </a:p>
          <a:p>
            <a:endParaRPr lang="en-US" baseline="0" dirty="0"/>
          </a:p>
          <a:p>
            <a:r>
              <a:rPr lang="en-US" baseline="0" dirty="0"/>
              <a:t>Benefits of thinking of culture like an onion include emphasizing the complexity of human identity (many cultural layers) and understanding that some layers/aspects of identity are closer to the surface or more visible than others. </a:t>
            </a:r>
          </a:p>
          <a:p>
            <a:endParaRPr lang="en-US" baseline="0" dirty="0"/>
          </a:p>
          <a:p>
            <a:r>
              <a:rPr lang="en-US" baseline="0" dirty="0"/>
              <a:t>Drawbacks to this analogy include the implication that layers are separate from each other (not intersecting, as they are in reality) and the idea that peeling back layers is destructive to the self</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15</a:t>
            </a:fld>
            <a:endParaRPr lang="en-US"/>
          </a:p>
        </p:txBody>
      </p:sp>
    </p:spTree>
    <p:extLst>
      <p:ext uri="{BB962C8B-B14F-4D97-AF65-F5344CB8AC3E}">
        <p14:creationId xmlns:p14="http://schemas.microsoft.com/office/powerpoint/2010/main" val="195689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t>
            </a:r>
            <a:r>
              <a:rPr lang="en-US" dirty="0" err="1"/>
              <a:t>Berardo</a:t>
            </a:r>
            <a:r>
              <a:rPr lang="en-US" dirty="0"/>
              <a:t> (2012): “Like water</a:t>
            </a:r>
            <a:r>
              <a:rPr lang="en-US" baseline="0" dirty="0"/>
              <a:t> to a fish, the influence of our own culture is often invisible to us: It is simply what we know and what we depend on for survival” </a:t>
            </a:r>
            <a:r>
              <a:rPr lang="en-US" dirty="0"/>
              <a:t>(p. 62).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become like a “fish out of water,” then we can start to recognize our culture and our dependency</a:t>
            </a:r>
            <a:r>
              <a:rPr lang="en-US" baseline="0" dirty="0"/>
              <a:t> on it (</a:t>
            </a:r>
            <a:r>
              <a:rPr lang="en-US" baseline="0" dirty="0" err="1"/>
              <a:t>Berardo</a:t>
            </a:r>
            <a:r>
              <a:rPr lang="en-US" baseline="0" dirty="0"/>
              <a:t>, 2012, p.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Benefits of thinking about culture as like a fishbowl include the way it can constrain our thinking, and that we can’t even see those constraints until we jump out of our fishbowl into another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Drawbacks include the framing of an individual fish solo in an environment that is inanimate and static, and the idea of cultural boundaries being rigid and non-porous.</a:t>
            </a:r>
            <a:endParaRPr lang="en-US" dirty="0"/>
          </a:p>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16</a:t>
            </a:fld>
            <a:endParaRPr lang="en-US"/>
          </a:p>
        </p:txBody>
      </p:sp>
    </p:spTree>
    <p:extLst>
      <p:ext uri="{BB962C8B-B14F-4D97-AF65-F5344CB8AC3E}">
        <p14:creationId xmlns:p14="http://schemas.microsoft.com/office/powerpoint/2010/main" val="355012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is also like an iceberg: there are elements</a:t>
            </a:r>
            <a:r>
              <a:rPr lang="en-US" baseline="0" dirty="0"/>
              <a:t> that are visible above the water and hidden elements below the water. These hidden elements represent the deeper, often invisible, elements of culture. By focusing only on the visible, we miss important pieces and can easily stereotype a culture. However, it is more difficult to adapt to these deeper elements (</a:t>
            </a:r>
            <a:r>
              <a:rPr lang="en-US" baseline="0" dirty="0" err="1"/>
              <a:t>Berardo</a:t>
            </a:r>
            <a:r>
              <a:rPr lang="en-US" baseline="0" dirty="0"/>
              <a:t>, 2012, p. 62). </a:t>
            </a:r>
          </a:p>
          <a:p>
            <a:endParaRPr lang="en-US" baseline="0" dirty="0"/>
          </a:p>
          <a:p>
            <a:r>
              <a:rPr lang="en-US" baseline="0" dirty="0"/>
              <a:t>Benefits of thinking about culture like an iceberg include the understanding that most of culture is hidden, and that the hidden part is what presents a danger to miscommunication (like hidden ice to ships).</a:t>
            </a:r>
          </a:p>
          <a:p>
            <a:endParaRPr lang="en-US" baseline="0" dirty="0"/>
          </a:p>
          <a:p>
            <a:r>
              <a:rPr lang="en-US" baseline="0" dirty="0"/>
              <a:t>Drawbacks include thinking about culture as monolithic (all the same for everyone in the culture) and solid (static, unchanging).</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17</a:t>
            </a:fld>
            <a:endParaRPr lang="en-US"/>
          </a:p>
        </p:txBody>
      </p:sp>
    </p:spTree>
    <p:extLst>
      <p:ext uri="{BB962C8B-B14F-4D97-AF65-F5344CB8AC3E}">
        <p14:creationId xmlns:p14="http://schemas.microsoft.com/office/powerpoint/2010/main" val="192736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You may have seen this representation of the concept of culture before. </a:t>
            </a:r>
            <a:r>
              <a:rPr lang="en-US" dirty="0"/>
              <a:t>Both CILMAR and SLC care</a:t>
            </a:r>
            <a:r>
              <a:rPr lang="en-US" baseline="0" dirty="0"/>
              <a:t> deeply about all levels. They also focus on these in somewhat different ways.</a:t>
            </a:r>
            <a:endParaRPr lang="en-US" dirty="0"/>
          </a:p>
          <a:p>
            <a:r>
              <a:rPr lang="en-US" dirty="0">
                <a:hlinkClick r:id="rId3"/>
              </a:rPr>
              <a:t>http://www.homeofbob.com/literature/esl/icebergModelCulture.html</a:t>
            </a:r>
            <a:endParaRPr lang="en-US" dirty="0"/>
          </a:p>
        </p:txBody>
      </p:sp>
      <p:sp>
        <p:nvSpPr>
          <p:cNvPr id="4" name="Slide Number Placeholder 3"/>
          <p:cNvSpPr>
            <a:spLocks noGrp="1"/>
          </p:cNvSpPr>
          <p:nvPr>
            <p:ph type="sldNum" sz="quarter" idx="5"/>
          </p:nvPr>
        </p:nvSpPr>
        <p:spPr/>
        <p:txBody>
          <a:bodyPr/>
          <a:lstStyle/>
          <a:p>
            <a:fld id="{5C6ED708-10D2-4BBE-9752-23758A955A8F}" type="slidenum">
              <a:rPr lang="en-US" smtClean="0"/>
              <a:t>18</a:t>
            </a:fld>
            <a:endParaRPr lang="en-US"/>
          </a:p>
        </p:txBody>
      </p:sp>
    </p:spTree>
    <p:extLst>
      <p:ext uri="{BB962C8B-B14F-4D97-AF65-F5344CB8AC3E}">
        <p14:creationId xmlns:p14="http://schemas.microsoft.com/office/powerpoint/2010/main" val="281755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Berardo</a:t>
            </a:r>
            <a:r>
              <a:rPr lang="en-US" dirty="0"/>
              <a:t> (2012), since all “culture is a system for making meaning of things, and as a result, we all wear</a:t>
            </a:r>
            <a:r>
              <a:rPr lang="en-US" baseline="0" dirty="0"/>
              <a:t> cultural lens or filters when we interpret a situation” (p.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Like the fish out of water, we have to work to recognize our own lenses (</a:t>
            </a:r>
            <a:r>
              <a:rPr lang="en-US" baseline="0" dirty="0" err="1"/>
              <a:t>Berardo</a:t>
            </a:r>
            <a:r>
              <a:rPr lang="en-US" baseline="0" dirty="0"/>
              <a:t>, 2012, p.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Benefits of thinking about culture as a pair of lenses include the idea that it shapes our perceptions and experiences, and the concept that we are not trapped by these perceptions (we can take off the glasses).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Drawbacks include thinking that we are objective without the lenses, and that it is easy to escape our cultural biases by removing the lenses.</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19</a:t>
            </a:fld>
            <a:endParaRPr lang="en-US"/>
          </a:p>
        </p:txBody>
      </p:sp>
    </p:spTree>
    <p:extLst>
      <p:ext uri="{BB962C8B-B14F-4D97-AF65-F5344CB8AC3E}">
        <p14:creationId xmlns:p14="http://schemas.microsoft.com/office/powerpoint/2010/main" val="171068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learners into groups to discuss</a:t>
            </a:r>
            <a:r>
              <a:rPr lang="en-US" baseline="0" dirty="0"/>
              <a:t> these additional metaphors with the prompts above.</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20</a:t>
            </a:fld>
            <a:endParaRPr lang="en-US"/>
          </a:p>
        </p:txBody>
      </p:sp>
    </p:spTree>
    <p:extLst>
      <p:ext uri="{BB962C8B-B14F-4D97-AF65-F5344CB8AC3E}">
        <p14:creationId xmlns:p14="http://schemas.microsoft.com/office/powerpoint/2010/main" val="1756807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force fields are invisible but “unifying and powerful.” This suggests that culture is dynamic and “beyond individual control” (</a:t>
            </a:r>
            <a:r>
              <a:rPr lang="en-US" baseline="0" dirty="0" err="1"/>
              <a:t>n.p</a:t>
            </a:r>
            <a:r>
              <a:rPr lang="en-US" baseline="0" dirty="0"/>
              <a:t>.)</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21</a:t>
            </a:fld>
            <a:endParaRPr lang="en-US"/>
          </a:p>
        </p:txBody>
      </p:sp>
    </p:spTree>
    <p:extLst>
      <p:ext uri="{BB962C8B-B14F-4D97-AF65-F5344CB8AC3E}">
        <p14:creationId xmlns:p14="http://schemas.microsoft.com/office/powerpoint/2010/main" val="229331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8E6A96-C2EE-4A90-8576-2D2FA1700411}" type="datetimeFigureOut">
              <a:rPr lang="en-US" smtClean="0"/>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462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6A96-C2EE-4A90-8576-2D2FA1700411}" type="datetimeFigureOut">
              <a:rPr lang="en-US" smtClean="0"/>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64442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6A96-C2EE-4A90-8576-2D2FA1700411}" type="datetimeFigureOut">
              <a:rPr lang="en-US" smtClean="0"/>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90585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E6A96-C2EE-4A90-8576-2D2FA1700411}" type="datetimeFigureOut">
              <a:rPr lang="en-US" smtClean="0"/>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10134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8E6A96-C2EE-4A90-8576-2D2FA1700411}" type="datetimeFigureOut">
              <a:rPr lang="en-US" smtClean="0"/>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46699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8E6A96-C2EE-4A90-8576-2D2FA1700411}" type="datetimeFigureOut">
              <a:rPr lang="en-US" smtClean="0"/>
              <a:t>9/28/20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56454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8E6A96-C2EE-4A90-8576-2D2FA1700411}" type="datetimeFigureOut">
              <a:rPr lang="en-US" smtClean="0"/>
              <a:t>9/28/20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12151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8E6A96-C2EE-4A90-8576-2D2FA1700411}" type="datetimeFigureOut">
              <a:rPr lang="en-US" smtClean="0"/>
              <a:t>9/28/20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412610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E6A96-C2EE-4A90-8576-2D2FA1700411}" type="datetimeFigureOut">
              <a:rPr lang="en-US" smtClean="0"/>
              <a:t>9/28/20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12201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9/28/20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97240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8E6A96-C2EE-4A90-8576-2D2FA1700411}" type="datetimeFigureOut">
              <a:rPr lang="en-US" smtClean="0"/>
              <a:t>9/28/20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9FAC9B-7CE5-4B8A-A5FE-8D5C3A737D2B}" type="slidenum">
              <a:rPr lang="en-US" smtClean="0"/>
              <a:t>‹#›</a:t>
            </a:fld>
            <a:endParaRPr lang="en-US"/>
          </a:p>
        </p:txBody>
      </p:sp>
    </p:spTree>
    <p:extLst>
      <p:ext uri="{BB962C8B-B14F-4D97-AF65-F5344CB8AC3E}">
        <p14:creationId xmlns:p14="http://schemas.microsoft.com/office/powerpoint/2010/main" val="295325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E6A96-C2EE-4A90-8576-2D2FA1700411}" type="datetimeFigureOut">
              <a:rPr lang="en-US" smtClean="0"/>
              <a:t>9/28/20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FAC9B-7CE5-4B8A-A5FE-8D5C3A737D2B}" type="slidenum">
              <a:rPr lang="en-US" smtClean="0"/>
              <a:t>‹#›</a:t>
            </a:fld>
            <a:endParaRPr lang="en-US"/>
          </a:p>
        </p:txBody>
      </p:sp>
    </p:spTree>
    <p:extLst>
      <p:ext uri="{BB962C8B-B14F-4D97-AF65-F5344CB8AC3E}">
        <p14:creationId xmlns:p14="http://schemas.microsoft.com/office/powerpoint/2010/main" val="305692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ulture-at-work.com/concept2.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Z9flOzmpSh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934107" y="2477871"/>
            <a:ext cx="7994225" cy="3229494"/>
          </a:xfrm>
        </p:spPr>
        <p:txBody>
          <a:bodyPr>
            <a:noAutofit/>
          </a:bodyPr>
          <a:lstStyle/>
          <a:p>
            <a:pPr algn="l"/>
            <a:r>
              <a:rPr lang="en-US" b="1" dirty="0">
                <a:solidFill>
                  <a:srgbClr val="4A5358"/>
                </a:solidFill>
                <a:latin typeface="Myriad Pro" panose="020B0503030403020204" pitchFamily="34" charset="0"/>
              </a:rPr>
              <a:t>Intercultural Learning</a:t>
            </a:r>
            <a:br>
              <a:rPr lang="en-US" b="1" dirty="0">
                <a:solidFill>
                  <a:srgbClr val="4A5358"/>
                </a:solidFill>
                <a:latin typeface="Myriad Pro" panose="020B0503030403020204" pitchFamily="34" charset="0"/>
              </a:rPr>
            </a:br>
            <a:br>
              <a:rPr lang="en-US" sz="1600" b="1" dirty="0">
                <a:solidFill>
                  <a:srgbClr val="4A5358"/>
                </a:solidFill>
                <a:latin typeface="Myriad Pro" panose="020B0503030403020204" pitchFamily="34" charset="0"/>
              </a:rPr>
            </a:br>
            <a:r>
              <a:rPr lang="en-US" sz="4000" b="1" i="1" dirty="0">
                <a:solidFill>
                  <a:srgbClr val="4A5358"/>
                </a:solidFill>
                <a:latin typeface="Myriad Pro" panose="020B0503030403020204" pitchFamily="34" charset="0"/>
              </a:rPr>
              <a:t>A workshop for graduate students</a:t>
            </a:r>
            <a:br>
              <a:rPr lang="en-US" sz="4000" b="1" i="1" dirty="0">
                <a:solidFill>
                  <a:srgbClr val="4A5358"/>
                </a:solidFill>
                <a:latin typeface="Myriad Pro" panose="020B0503030403020204" pitchFamily="34" charset="0"/>
              </a:rPr>
            </a:br>
            <a:br>
              <a:rPr lang="en-US" sz="4000" b="1" i="1" dirty="0">
                <a:solidFill>
                  <a:srgbClr val="4A5358"/>
                </a:solidFill>
                <a:latin typeface="Myriad Pro" panose="020B0503030403020204" pitchFamily="34" charset="0"/>
              </a:rPr>
            </a:br>
            <a:r>
              <a:rPr lang="en-US" sz="2000" b="1" dirty="0">
                <a:solidFill>
                  <a:srgbClr val="4A5358"/>
                </a:solidFill>
                <a:latin typeface="Myriad Pro" panose="020B0503030403020204" pitchFamily="34" charset="0"/>
              </a:rPr>
              <a:t>Aletha Stahl, PhD</a:t>
            </a:r>
            <a:br>
              <a:rPr lang="en-US" sz="2000" b="1" dirty="0">
                <a:solidFill>
                  <a:srgbClr val="4A5358"/>
                </a:solidFill>
                <a:latin typeface="Myriad Pro" panose="020B0503030403020204" pitchFamily="34" charset="0"/>
              </a:rPr>
            </a:br>
            <a:r>
              <a:rPr lang="en-US" sz="2000" b="1" dirty="0">
                <a:solidFill>
                  <a:srgbClr val="4A5358"/>
                </a:solidFill>
                <a:latin typeface="Myriad Pro" panose="020B0503030403020204" pitchFamily="34" charset="0"/>
              </a:rPr>
              <a:t>Senior Intercultural Learning Specialist</a:t>
            </a:r>
            <a:br>
              <a:rPr lang="en-US" sz="2000" b="1" dirty="0">
                <a:solidFill>
                  <a:srgbClr val="4A5358"/>
                </a:solidFill>
                <a:latin typeface="Myriad Pro" panose="020B0503030403020204" pitchFamily="34" charset="0"/>
              </a:rPr>
            </a:br>
            <a:br>
              <a:rPr lang="en-US" sz="2000" b="1" dirty="0">
                <a:solidFill>
                  <a:srgbClr val="4A5358"/>
                </a:solidFill>
                <a:latin typeface="Myriad Pro" panose="020B0503030403020204" pitchFamily="34" charset="0"/>
              </a:rPr>
            </a:br>
            <a:r>
              <a:rPr lang="en-US" sz="2000" b="1" dirty="0">
                <a:solidFill>
                  <a:srgbClr val="4A5358"/>
                </a:solidFill>
                <a:latin typeface="Myriad Pro" panose="020B0503030403020204" pitchFamily="34" charset="0"/>
              </a:rPr>
              <a:t>Heather Offerman, PhD Candidate</a:t>
            </a:r>
            <a:br>
              <a:rPr lang="en-US" sz="2000" b="1" dirty="0">
                <a:solidFill>
                  <a:srgbClr val="4A5358"/>
                </a:solidFill>
                <a:latin typeface="Myriad Pro" panose="020B0503030403020204" pitchFamily="34" charset="0"/>
              </a:rPr>
            </a:br>
            <a:r>
              <a:rPr lang="en-US" sz="2000" b="1" dirty="0">
                <a:solidFill>
                  <a:srgbClr val="4A5358"/>
                </a:solidFill>
                <a:latin typeface="Myriad Pro" panose="020B0503030403020204" pitchFamily="34" charset="0"/>
              </a:rPr>
              <a:t>Intercultural Learning Graduate Assistant</a:t>
            </a:r>
            <a:br>
              <a:rPr lang="en-US" sz="2000" b="1" dirty="0">
                <a:solidFill>
                  <a:srgbClr val="4A5358"/>
                </a:solidFill>
                <a:latin typeface="Myriad Pro" panose="020B0503030403020204" pitchFamily="34" charset="0"/>
              </a:rPr>
            </a:br>
            <a:endParaRPr lang="en-US" sz="44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98563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How Rude Was That?</a:t>
            </a:r>
          </a:p>
        </p:txBody>
      </p:sp>
      <p:sp>
        <p:nvSpPr>
          <p:cNvPr id="3" name="Content Placeholder 2"/>
          <p:cNvSpPr>
            <a:spLocks noGrp="1"/>
          </p:cNvSpPr>
          <p:nvPr>
            <p:ph idx="1"/>
          </p:nvPr>
        </p:nvSpPr>
        <p:spPr>
          <a:xfrm>
            <a:off x="2215977" y="1825625"/>
            <a:ext cx="9522941" cy="4351338"/>
          </a:xfrm>
        </p:spPr>
        <p:txBody>
          <a:bodyPr>
            <a:normAutofit/>
          </a:bodyPr>
          <a:lstStyle/>
          <a:p>
            <a:pPr marL="0" indent="0">
              <a:buNone/>
            </a:pPr>
            <a:r>
              <a:rPr lang="en-US" sz="3600" b="1" i="1" dirty="0">
                <a:solidFill>
                  <a:schemeClr val="accent3">
                    <a:lumMod val="50000"/>
                  </a:schemeClr>
                </a:solidFill>
                <a:latin typeface="Myriad Pro"/>
                <a:ea typeface="+mj-ea"/>
                <a:cs typeface="+mj-cs"/>
              </a:rPr>
              <a:t>In small groups, discuss if you find the following to be rude:</a:t>
            </a:r>
          </a:p>
          <a:p>
            <a:pPr marL="0" indent="0">
              <a:buNone/>
            </a:pPr>
            <a:r>
              <a:rPr lang="en-US" sz="3600" dirty="0">
                <a:solidFill>
                  <a:schemeClr val="accent3">
                    <a:lumMod val="50000"/>
                  </a:schemeClr>
                </a:solidFill>
                <a:latin typeface="Myriad Pro"/>
                <a:ea typeface="+mj-ea"/>
                <a:cs typeface="+mj-cs"/>
              </a:rPr>
              <a:t>1. Avoiding eye contact during a conversation</a:t>
            </a:r>
          </a:p>
          <a:p>
            <a:pPr marL="0" indent="0">
              <a:buNone/>
            </a:pPr>
            <a:r>
              <a:rPr lang="en-US" sz="3600" dirty="0">
                <a:solidFill>
                  <a:schemeClr val="accent3">
                    <a:lumMod val="50000"/>
                  </a:schemeClr>
                </a:solidFill>
                <a:latin typeface="Myriad Pro"/>
                <a:ea typeface="+mj-ea"/>
                <a:cs typeface="+mj-cs"/>
              </a:rPr>
              <a:t>2. Arriving late for a meeting with no explanation</a:t>
            </a:r>
          </a:p>
          <a:p>
            <a:pPr marL="0" indent="0">
              <a:buNone/>
            </a:pPr>
            <a:r>
              <a:rPr lang="en-US" sz="3600" dirty="0">
                <a:solidFill>
                  <a:schemeClr val="accent3">
                    <a:lumMod val="50000"/>
                  </a:schemeClr>
                </a:solidFill>
                <a:latin typeface="Myriad Pro"/>
                <a:ea typeface="+mj-ea"/>
                <a:cs typeface="+mj-cs"/>
              </a:rPr>
              <a:t>3. Burping at the end of a meal</a:t>
            </a:r>
          </a:p>
          <a:p>
            <a:pPr marL="0" indent="0">
              <a:buNone/>
            </a:pPr>
            <a:r>
              <a:rPr lang="en-US" sz="3600" dirty="0">
                <a:solidFill>
                  <a:schemeClr val="accent3">
                    <a:lumMod val="50000"/>
                  </a:schemeClr>
                </a:solidFill>
                <a:latin typeface="Myriad Pro"/>
                <a:ea typeface="+mj-ea"/>
                <a:cs typeface="+mj-cs"/>
              </a:rPr>
              <a:t>4. Asking why someone doesn’t have children</a:t>
            </a:r>
          </a:p>
          <a:p>
            <a:endParaRPr lang="en-US" sz="4400" b="1" dirty="0">
              <a:latin typeface="Myriad Pro"/>
              <a:ea typeface="+mj-ea"/>
              <a:cs typeface="+mj-cs"/>
            </a:endParaRPr>
          </a:p>
        </p:txBody>
      </p:sp>
    </p:spTree>
    <p:extLst>
      <p:ext uri="{BB962C8B-B14F-4D97-AF65-F5344CB8AC3E}">
        <p14:creationId xmlns:p14="http://schemas.microsoft.com/office/powerpoint/2010/main" val="204582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Debrief</a:t>
            </a:r>
          </a:p>
        </p:txBody>
      </p:sp>
      <p:sp>
        <p:nvSpPr>
          <p:cNvPr id="3" name="Content Placeholder 2"/>
          <p:cNvSpPr>
            <a:spLocks noGrp="1"/>
          </p:cNvSpPr>
          <p:nvPr>
            <p:ph idx="1"/>
          </p:nvPr>
        </p:nvSpPr>
        <p:spPr>
          <a:xfrm>
            <a:off x="2512540" y="1825625"/>
            <a:ext cx="8841260" cy="4351338"/>
          </a:xfrm>
        </p:spPr>
        <p:txBody>
          <a:bodyPr>
            <a:normAutofit/>
          </a:bodyPr>
          <a:lstStyle/>
          <a:p>
            <a:pPr>
              <a:spcBef>
                <a:spcPts val="1200"/>
              </a:spcBef>
            </a:pPr>
            <a:r>
              <a:rPr lang="en-US" sz="3600" dirty="0">
                <a:solidFill>
                  <a:schemeClr val="accent3">
                    <a:lumMod val="50000"/>
                  </a:schemeClr>
                </a:solidFill>
                <a:latin typeface="Myriad Pro" panose="020B0503030403020204"/>
              </a:rPr>
              <a:t>If you found something rude, how might it affect your perception of a person? How might it affect how you communicate with them? </a:t>
            </a:r>
          </a:p>
          <a:p>
            <a:pPr>
              <a:spcBef>
                <a:spcPts val="1200"/>
              </a:spcBef>
            </a:pPr>
            <a:r>
              <a:rPr lang="en-US" sz="3600" dirty="0">
                <a:solidFill>
                  <a:schemeClr val="accent3">
                    <a:lumMod val="50000"/>
                  </a:schemeClr>
                </a:solidFill>
                <a:latin typeface="Myriad Pro" panose="020B0503030403020204"/>
              </a:rPr>
              <a:t>Who/What determines rules for politeness? Where do we learn these rules? </a:t>
            </a:r>
          </a:p>
        </p:txBody>
      </p:sp>
    </p:spTree>
    <p:extLst>
      <p:ext uri="{BB962C8B-B14F-4D97-AF65-F5344CB8AC3E}">
        <p14:creationId xmlns:p14="http://schemas.microsoft.com/office/powerpoint/2010/main" val="40327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197708"/>
            <a:ext cx="8841259" cy="3402227"/>
          </a:xfrm>
        </p:spPr>
        <p:txBody>
          <a:bodyPr>
            <a:normAutofit/>
          </a:bodyPr>
          <a:lstStyle/>
          <a:p>
            <a:r>
              <a:rPr lang="en-US" sz="4800" b="1" dirty="0">
                <a:solidFill>
                  <a:schemeClr val="accent3">
                    <a:lumMod val="50000"/>
                  </a:schemeClr>
                </a:solidFill>
                <a:latin typeface="Myriad Pro"/>
              </a:rPr>
              <a:t>What Does a Behavior Mean?</a:t>
            </a:r>
          </a:p>
        </p:txBody>
      </p:sp>
      <p:sp>
        <p:nvSpPr>
          <p:cNvPr id="3" name="Content Placeholder 2"/>
          <p:cNvSpPr>
            <a:spLocks noGrp="1"/>
          </p:cNvSpPr>
          <p:nvPr>
            <p:ph idx="1"/>
          </p:nvPr>
        </p:nvSpPr>
        <p:spPr>
          <a:xfrm>
            <a:off x="2512540" y="2693774"/>
            <a:ext cx="8841260" cy="2380734"/>
          </a:xfrm>
        </p:spPr>
        <p:txBody>
          <a:bodyPr>
            <a:normAutofit/>
          </a:bodyPr>
          <a:lstStyle/>
          <a:p>
            <a:pPr marL="0" indent="0">
              <a:spcBef>
                <a:spcPts val="1200"/>
              </a:spcBef>
              <a:buNone/>
            </a:pPr>
            <a:endParaRPr lang="en-US" sz="3200" b="1" dirty="0">
              <a:solidFill>
                <a:schemeClr val="accent3">
                  <a:lumMod val="50000"/>
                </a:schemeClr>
              </a:solidFill>
              <a:latin typeface="Myriad Pro"/>
              <a:ea typeface="+mj-ea"/>
              <a:cs typeface="+mj-cs"/>
            </a:endParaRPr>
          </a:p>
          <a:p>
            <a:pPr marL="0" indent="0">
              <a:spcBef>
                <a:spcPts val="1200"/>
              </a:spcBef>
              <a:buNone/>
            </a:pPr>
            <a:r>
              <a:rPr lang="en-US" sz="3600" b="1" i="1" dirty="0">
                <a:solidFill>
                  <a:schemeClr val="accent3">
                    <a:lumMod val="50000"/>
                  </a:schemeClr>
                </a:solidFill>
                <a:latin typeface="Myriad Pro"/>
                <a:ea typeface="+mj-ea"/>
                <a:cs typeface="+mj-cs"/>
              </a:rPr>
              <a:t>Fill out the first worksheet, then the second. </a:t>
            </a:r>
          </a:p>
        </p:txBody>
      </p:sp>
    </p:spTree>
    <p:extLst>
      <p:ext uri="{BB962C8B-B14F-4D97-AF65-F5344CB8AC3E}">
        <p14:creationId xmlns:p14="http://schemas.microsoft.com/office/powerpoint/2010/main" val="403624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08413" y="766118"/>
            <a:ext cx="8313945" cy="14498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4A5358"/>
                </a:solidFill>
                <a:latin typeface="Myriad Pro" panose="020B0503030403020204" pitchFamily="34" charset="0"/>
              </a:rPr>
              <a:t>Debrief</a:t>
            </a:r>
            <a:endParaRPr lang="en-US" sz="3200" dirty="0">
              <a:solidFill>
                <a:srgbClr val="4A5358"/>
              </a:solidFill>
              <a:latin typeface="Myriad Pro" panose="020B0503030403020204" pitchFamily="34" charset="0"/>
            </a:endParaRPr>
          </a:p>
          <a:p>
            <a:endParaRPr lang="en-US" sz="3200" dirty="0">
              <a:solidFill>
                <a:srgbClr val="4A5358"/>
              </a:solidFill>
              <a:latin typeface="Myriad Pro" panose="020B0503030403020204" pitchFamily="34" charset="0"/>
            </a:endParaRP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How was it to imagine interpretations?</a:t>
            </a: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What scenarios did you imagine?</a:t>
            </a: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What values are reflected by your interpretations?</a:t>
            </a: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What did you learn?</a:t>
            </a:r>
          </a:p>
          <a:p>
            <a:pPr marL="457200" indent="-457200">
              <a:spcAft>
                <a:spcPts val="1200"/>
              </a:spcAft>
              <a:buFont typeface="Arial" panose="020B0604020202020204" pitchFamily="34" charset="0"/>
              <a:buChar char="•"/>
            </a:pPr>
            <a:r>
              <a:rPr lang="en-US" sz="3600" dirty="0">
                <a:solidFill>
                  <a:srgbClr val="4A5358"/>
                </a:solidFill>
                <a:latin typeface="Myriad Pro" panose="020B0503030403020204" pitchFamily="34" charset="0"/>
              </a:rPr>
              <a:t>How will you apply what you learned?</a:t>
            </a:r>
          </a:p>
        </p:txBody>
      </p:sp>
    </p:spTree>
    <p:extLst>
      <p:ext uri="{BB962C8B-B14F-4D97-AF65-F5344CB8AC3E}">
        <p14:creationId xmlns:p14="http://schemas.microsoft.com/office/powerpoint/2010/main" val="383743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6134" y="1166013"/>
            <a:ext cx="9058082" cy="2000548"/>
          </a:xfrm>
          <a:prstGeom prst="rect">
            <a:avLst/>
          </a:prstGeom>
          <a:noFill/>
        </p:spPr>
        <p:txBody>
          <a:bodyPr wrap="square" rtlCol="0">
            <a:spAutoFit/>
          </a:bodyPr>
          <a:lstStyle/>
          <a:p>
            <a:r>
              <a:rPr lang="en-US" sz="5800" b="1" dirty="0">
                <a:solidFill>
                  <a:srgbClr val="4A5358"/>
                </a:solidFill>
                <a:latin typeface="Myriad Pro" panose="020B0503030403020204" pitchFamily="34" charset="0"/>
              </a:rPr>
              <a:t>Four Analogies</a:t>
            </a:r>
          </a:p>
          <a:p>
            <a:r>
              <a:rPr lang="en-US" dirty="0">
                <a:solidFill>
                  <a:srgbClr val="4A5358"/>
                </a:solidFill>
                <a:latin typeface="Myriad Pro" panose="020B0503030403020204" pitchFamily="34" charset="0"/>
              </a:rPr>
              <a:t>Drawn from an activity by Kate </a:t>
            </a:r>
            <a:r>
              <a:rPr lang="en-US" dirty="0" err="1">
                <a:solidFill>
                  <a:srgbClr val="4A5358"/>
                </a:solidFill>
                <a:latin typeface="Myriad Pro" panose="020B0503030403020204" pitchFamily="34" charset="0"/>
              </a:rPr>
              <a:t>Berardo</a:t>
            </a:r>
            <a:endParaRPr lang="en-US" dirty="0">
              <a:solidFill>
                <a:srgbClr val="4A5358"/>
              </a:solidFill>
              <a:latin typeface="Myriad Pro" panose="020B0503030403020204" pitchFamily="34" charset="0"/>
            </a:endParaRPr>
          </a:p>
          <a:p>
            <a:r>
              <a:rPr lang="en-US" sz="1600" dirty="0" err="1">
                <a:solidFill>
                  <a:srgbClr val="757575"/>
                </a:solidFill>
                <a:latin typeface="Poppins"/>
              </a:rPr>
              <a:t>Berado</a:t>
            </a:r>
            <a:r>
              <a:rPr lang="en-US" sz="1600" dirty="0">
                <a:solidFill>
                  <a:srgbClr val="757575"/>
                </a:solidFill>
                <a:latin typeface="Poppins"/>
              </a:rPr>
              <a:t>, K. (2012). Four analogies. In In K. </a:t>
            </a:r>
            <a:r>
              <a:rPr lang="en-US" sz="1600" dirty="0" err="1">
                <a:solidFill>
                  <a:srgbClr val="757575"/>
                </a:solidFill>
                <a:latin typeface="Poppins"/>
              </a:rPr>
              <a:t>Berardo</a:t>
            </a:r>
            <a:r>
              <a:rPr lang="en-US" sz="1600" dirty="0">
                <a:solidFill>
                  <a:srgbClr val="757575"/>
                </a:solidFill>
                <a:latin typeface="Poppins"/>
              </a:rPr>
              <a:t> &amp; D. K. </a:t>
            </a:r>
            <a:r>
              <a:rPr lang="en-US" sz="1600" dirty="0" err="1">
                <a:solidFill>
                  <a:srgbClr val="757575"/>
                </a:solidFill>
                <a:latin typeface="Poppins"/>
              </a:rPr>
              <a:t>Deardorff</a:t>
            </a:r>
            <a:r>
              <a:rPr lang="en-US" sz="1600" dirty="0">
                <a:solidFill>
                  <a:srgbClr val="757575"/>
                </a:solidFill>
                <a:latin typeface="Poppins"/>
              </a:rPr>
              <a:t> (Eds.), </a:t>
            </a:r>
            <a:r>
              <a:rPr lang="en-US" sz="1600" i="1" dirty="0">
                <a:solidFill>
                  <a:srgbClr val="757575"/>
                </a:solidFill>
                <a:latin typeface="Poppins"/>
              </a:rPr>
              <a:t>Building cultural competence: Innovative activities and models</a:t>
            </a:r>
            <a:r>
              <a:rPr lang="en-US" sz="1600" dirty="0">
                <a:solidFill>
                  <a:srgbClr val="757575"/>
                </a:solidFill>
                <a:latin typeface="Poppins"/>
              </a:rPr>
              <a:t> (pp. 61-68). Sterling, VA: Stylus Publishing.</a:t>
            </a:r>
          </a:p>
          <a:p>
            <a:endParaRPr lang="en-US" sz="1600" dirty="0">
              <a:solidFill>
                <a:srgbClr val="4A5358"/>
              </a:solidFill>
              <a:latin typeface="Myriad Pro" panose="020B0503030403020204" pitchFamily="34" charset="0"/>
            </a:endParaRPr>
          </a:p>
        </p:txBody>
      </p:sp>
      <p:sp>
        <p:nvSpPr>
          <p:cNvPr id="2" name="TextBox 1"/>
          <p:cNvSpPr txBox="1"/>
          <p:nvPr/>
        </p:nvSpPr>
        <p:spPr>
          <a:xfrm>
            <a:off x="2516133" y="3420208"/>
            <a:ext cx="9119453" cy="830997"/>
          </a:xfrm>
          <a:prstGeom prst="rect">
            <a:avLst/>
          </a:prstGeom>
          <a:noFill/>
        </p:spPr>
        <p:txBody>
          <a:bodyPr wrap="square" rtlCol="0">
            <a:spAutoFit/>
          </a:bodyPr>
          <a:lstStyle/>
          <a:p>
            <a:r>
              <a:rPr lang="en-US" sz="4800" dirty="0">
                <a:solidFill>
                  <a:srgbClr val="4A5358"/>
                </a:solidFill>
                <a:latin typeface="Myriad Pro" panose="020B0503030403020204" pitchFamily="34" charset="0"/>
              </a:rPr>
              <a:t>How is culture like a/an… </a:t>
            </a:r>
          </a:p>
        </p:txBody>
      </p:sp>
    </p:spTree>
    <p:extLst>
      <p:ext uri="{BB962C8B-B14F-4D97-AF65-F5344CB8AC3E}">
        <p14:creationId xmlns:p14="http://schemas.microsoft.com/office/powerpoint/2010/main" val="79994031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n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462" y="1528091"/>
            <a:ext cx="3076043" cy="30760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2003" y="4835887"/>
            <a:ext cx="3369165" cy="830997"/>
          </a:xfrm>
          <a:prstGeom prst="rect">
            <a:avLst/>
          </a:prstGeom>
          <a:noFill/>
        </p:spPr>
        <p:txBody>
          <a:bodyPr wrap="square" rtlCol="0">
            <a:spAutoFit/>
          </a:bodyPr>
          <a:lstStyle/>
          <a:p>
            <a:pPr algn="ctr"/>
            <a:r>
              <a:rPr lang="en-US" sz="4800" b="1" dirty="0">
                <a:solidFill>
                  <a:srgbClr val="4A5358"/>
                </a:solidFill>
                <a:latin typeface="Myriad Pro" panose="020B0503030403020204" pitchFamily="34" charset="0"/>
              </a:rPr>
              <a:t>…Onion?</a:t>
            </a:r>
          </a:p>
        </p:txBody>
      </p:sp>
      <p:sp>
        <p:nvSpPr>
          <p:cNvPr id="4" name="Rectangle 3"/>
          <p:cNvSpPr/>
          <p:nvPr/>
        </p:nvSpPr>
        <p:spPr>
          <a:xfrm>
            <a:off x="5553807" y="374869"/>
            <a:ext cx="6096000" cy="5416868"/>
          </a:xfrm>
          <a:prstGeom prst="rect">
            <a:avLst/>
          </a:prstGeom>
        </p:spPr>
        <p:txBody>
          <a:bodyPr>
            <a:spAutoFit/>
          </a:bodyPr>
          <a:lstStyle/>
          <a:p>
            <a:r>
              <a:rPr lang="en-US" sz="4800" b="1" dirty="0">
                <a:solidFill>
                  <a:srgbClr val="4A5358"/>
                </a:solidFill>
                <a:latin typeface="Myriad Pro" panose="020B0503030403020204" pitchFamily="34" charset="0"/>
              </a:rPr>
              <a:t>Benefits</a:t>
            </a:r>
            <a:r>
              <a:rPr lang="en-US" sz="5800" b="1" dirty="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Emphasizes the complexity of human identity</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Illustrates that some layers/aspects of identity are closer to the surface or more visible than others</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Depicts layers are separate from each other rather than intersecting</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Implies that revealing cultural identity is destructive to the self (peeling back layers)</a:t>
            </a:r>
          </a:p>
        </p:txBody>
      </p:sp>
    </p:spTree>
    <p:extLst>
      <p:ext uri="{BB962C8B-B14F-4D97-AF65-F5344CB8AC3E}">
        <p14:creationId xmlns:p14="http://schemas.microsoft.com/office/powerpoint/2010/main" val="326015021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ish bow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1779" y="883715"/>
            <a:ext cx="3389474" cy="33894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83324" y="4320387"/>
            <a:ext cx="3909214" cy="830997"/>
          </a:xfrm>
          <a:prstGeom prst="rect">
            <a:avLst/>
          </a:prstGeom>
          <a:noFill/>
        </p:spPr>
        <p:txBody>
          <a:bodyPr wrap="square" rtlCol="0">
            <a:spAutoFit/>
          </a:bodyPr>
          <a:lstStyle/>
          <a:p>
            <a:pPr algn="ctr"/>
            <a:r>
              <a:rPr lang="en-US" sz="4800" b="1" dirty="0">
                <a:solidFill>
                  <a:srgbClr val="4A5358"/>
                </a:solidFill>
                <a:latin typeface="Myriad Pro" panose="020B0503030403020204" pitchFamily="34" charset="0"/>
              </a:rPr>
              <a:t>…Fishbowl?</a:t>
            </a:r>
          </a:p>
        </p:txBody>
      </p:sp>
      <p:sp>
        <p:nvSpPr>
          <p:cNvPr id="4" name="Rectangle 3"/>
          <p:cNvSpPr/>
          <p:nvPr/>
        </p:nvSpPr>
        <p:spPr>
          <a:xfrm>
            <a:off x="5768699" y="245478"/>
            <a:ext cx="6186008" cy="6524863"/>
          </a:xfrm>
          <a:prstGeom prst="rect">
            <a:avLst/>
          </a:prstGeom>
        </p:spPr>
        <p:txBody>
          <a:bodyPr wrap="square">
            <a:spAutoFit/>
          </a:bodyPr>
          <a:lstStyle/>
          <a:p>
            <a:r>
              <a:rPr lang="en-US" sz="4800" b="1" dirty="0">
                <a:solidFill>
                  <a:srgbClr val="4A5358"/>
                </a:solidFill>
                <a:latin typeface="Myriad Pro" panose="020B0503030403020204" pitchFamily="34" charset="0"/>
              </a:rPr>
              <a:t>Benefits</a:t>
            </a:r>
            <a:r>
              <a:rPr lang="en-US" sz="5800" b="1" dirty="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Emphasizes how culture can constrain our perceptions and experiences</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Shows how we can’t see these constraints until we jump outside the fishbowl to another environment or perspective</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Shows an individual in an inanimate environment, neither of which is accurate</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Depicts culture as having rigid, non-porous boundaries (except the escape hatch)</a:t>
            </a:r>
          </a:p>
        </p:txBody>
      </p:sp>
    </p:spTree>
    <p:extLst>
      <p:ext uri="{BB962C8B-B14F-4D97-AF65-F5344CB8AC3E}">
        <p14:creationId xmlns:p14="http://schemas.microsoft.com/office/powerpoint/2010/main" val="23381906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ceberg"/>
          <p:cNvPicPr>
            <a:picLocks noChangeAspect="1" noChangeArrowheads="1"/>
          </p:cNvPicPr>
          <p:nvPr/>
        </p:nvPicPr>
        <p:blipFill rotWithShape="1">
          <a:blip r:embed="rId3">
            <a:extLst>
              <a:ext uri="{28A0092B-C50C-407E-A947-70E740481C1C}">
                <a14:useLocalDpi xmlns:a14="http://schemas.microsoft.com/office/drawing/2010/main" val="0"/>
              </a:ext>
            </a:extLst>
          </a:blip>
          <a:srcRect t="253" b="27399"/>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431" y="652480"/>
            <a:ext cx="3742203" cy="984885"/>
          </a:xfrm>
          <a:prstGeom prst="rect">
            <a:avLst/>
          </a:prstGeom>
          <a:noFill/>
        </p:spPr>
        <p:txBody>
          <a:bodyPr wrap="square" rtlCol="0">
            <a:spAutoFit/>
          </a:bodyPr>
          <a:lstStyle/>
          <a:p>
            <a:pPr algn="ctr"/>
            <a:r>
              <a:rPr lang="en-US" sz="5800" b="1" dirty="0">
                <a:solidFill>
                  <a:schemeClr val="bg1"/>
                </a:solidFill>
                <a:latin typeface="Myriad Pro" panose="020B0503030403020204" pitchFamily="34" charset="0"/>
              </a:rPr>
              <a:t>…Iceberg?</a:t>
            </a:r>
          </a:p>
        </p:txBody>
      </p:sp>
      <p:sp>
        <p:nvSpPr>
          <p:cNvPr id="4" name="Rectangle 3"/>
          <p:cNvSpPr/>
          <p:nvPr/>
        </p:nvSpPr>
        <p:spPr>
          <a:xfrm>
            <a:off x="5697415" y="84723"/>
            <a:ext cx="6277707" cy="6155531"/>
          </a:xfrm>
          <a:prstGeom prst="rect">
            <a:avLst/>
          </a:prstGeom>
        </p:spPr>
        <p:txBody>
          <a:bodyPr wrap="square">
            <a:spAutoFit/>
          </a:bodyPr>
          <a:lstStyle/>
          <a:p>
            <a:r>
              <a:rPr lang="en-US" sz="4800" b="1" dirty="0">
                <a:solidFill>
                  <a:schemeClr val="bg1"/>
                </a:solidFill>
                <a:latin typeface="Myriad Pro" panose="020B0503030403020204" pitchFamily="34" charset="0"/>
              </a:rPr>
              <a:t>Benefits</a:t>
            </a:r>
            <a:r>
              <a:rPr lang="en-US" sz="5800" b="1" dirty="0">
                <a:solidFill>
                  <a:schemeClr val="bg1"/>
                </a:solidFill>
                <a:latin typeface="Myriad Pro" panose="020B0503030403020204" pitchFamily="34" charset="0"/>
              </a:rPr>
              <a:t> </a:t>
            </a: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Demonstrates that much of culture is hidden below the surface</a:t>
            </a: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Illustrates that the unknown aspects of deep culture is what presents danger/risk in terms of miscommunication or misunderstanding by outsiders</a:t>
            </a:r>
          </a:p>
          <a:p>
            <a:pPr marL="342900" indent="-342900">
              <a:buFont typeface="Arial" panose="020B0604020202020204" pitchFamily="34" charset="0"/>
              <a:buChar char="•"/>
            </a:pPr>
            <a:endParaRPr lang="en-US" sz="2400" b="1" dirty="0">
              <a:solidFill>
                <a:schemeClr val="bg1"/>
              </a:solidFill>
              <a:latin typeface="Myriad Pro" panose="020B0503030403020204" pitchFamily="34" charset="0"/>
            </a:endParaRPr>
          </a:p>
          <a:p>
            <a:r>
              <a:rPr lang="en-US" sz="4800" b="1" dirty="0">
                <a:solidFill>
                  <a:schemeClr val="bg1"/>
                </a:solidFill>
                <a:latin typeface="Myriad Pro" panose="020B0503030403020204" pitchFamily="34" charset="0"/>
              </a:rPr>
              <a:t>Drawbacks</a:t>
            </a:r>
            <a:endParaRPr lang="en-US" sz="5800" b="1" dirty="0">
              <a:solidFill>
                <a:schemeClr val="bg1"/>
              </a:solidFill>
              <a:latin typeface="Myriad Pro" panose="020B0503030403020204" pitchFamily="34" charset="0"/>
            </a:endParaRP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Depicts culture as a monolithic whole (homogeneous, or the same for all members), which is a dangerous assumption</a:t>
            </a:r>
          </a:p>
          <a:p>
            <a:pPr marL="342900" indent="-342900">
              <a:buFont typeface="Arial" panose="020B0604020202020204" pitchFamily="34" charset="0"/>
              <a:buChar char="•"/>
            </a:pPr>
            <a:r>
              <a:rPr lang="en-US" sz="2400" b="1" dirty="0">
                <a:solidFill>
                  <a:schemeClr val="bg1"/>
                </a:solidFill>
                <a:latin typeface="Myriad Pro" panose="020B0503030403020204" pitchFamily="34" charset="0"/>
              </a:rPr>
              <a:t>Implies that culture is solid – static and unchanging over time, which is not true</a:t>
            </a:r>
          </a:p>
        </p:txBody>
      </p:sp>
    </p:spTree>
    <p:extLst>
      <p:ext uri="{BB962C8B-B14F-4D97-AF65-F5344CB8AC3E}">
        <p14:creationId xmlns:p14="http://schemas.microsoft.com/office/powerpoint/2010/main" val="313106160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31962E-B802-2E43-933C-2B20430F69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2419" y="338126"/>
            <a:ext cx="8800585" cy="6400426"/>
          </a:xfrm>
        </p:spPr>
      </p:pic>
    </p:spTree>
    <p:extLst>
      <p:ext uri="{BB962C8B-B14F-4D97-AF65-F5344CB8AC3E}">
        <p14:creationId xmlns:p14="http://schemas.microsoft.com/office/powerpoint/2010/main" val="98025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6526" y="4019679"/>
            <a:ext cx="3836928" cy="830997"/>
          </a:xfrm>
          <a:prstGeom prst="rect">
            <a:avLst/>
          </a:prstGeom>
          <a:noFill/>
        </p:spPr>
        <p:txBody>
          <a:bodyPr wrap="square" rtlCol="0">
            <a:spAutoFit/>
          </a:bodyPr>
          <a:lstStyle/>
          <a:p>
            <a:pPr algn="ctr"/>
            <a:r>
              <a:rPr lang="en-US" sz="4800" b="1" dirty="0">
                <a:solidFill>
                  <a:srgbClr val="4A5358"/>
                </a:solidFill>
                <a:latin typeface="Myriad Pro" panose="020B0503030403020204" pitchFamily="34" charset="0"/>
              </a:rPr>
              <a:t>…Lenses?</a:t>
            </a:r>
          </a:p>
        </p:txBody>
      </p:sp>
      <p:pic>
        <p:nvPicPr>
          <p:cNvPr id="4098" name="Picture 2" descr="Image result for glas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2223" y="1148458"/>
            <a:ext cx="3886023" cy="1943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23084" y="471584"/>
            <a:ext cx="6096000" cy="5786199"/>
          </a:xfrm>
          <a:prstGeom prst="rect">
            <a:avLst/>
          </a:prstGeom>
        </p:spPr>
        <p:txBody>
          <a:bodyPr>
            <a:spAutoFit/>
          </a:bodyPr>
          <a:lstStyle/>
          <a:p>
            <a:r>
              <a:rPr lang="en-US" sz="4800" b="1" dirty="0">
                <a:solidFill>
                  <a:srgbClr val="4A5358"/>
                </a:solidFill>
                <a:latin typeface="Myriad Pro" panose="020B0503030403020204" pitchFamily="34" charset="0"/>
              </a:rPr>
              <a:t>Benefits</a:t>
            </a:r>
            <a:r>
              <a:rPr lang="en-US" sz="5800" b="1" dirty="0">
                <a:solidFill>
                  <a:srgbClr val="4A5358"/>
                </a:solidFill>
                <a:latin typeface="Myriad Pro" panose="020B0503030403020204" pitchFamily="34" charset="0"/>
              </a:rPr>
              <a:t> </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Emphasizes how culture can shape our perceptions and experiences</a:t>
            </a: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Illustrates that we can consciously choose to change our perceptions (by removing or changing glasses)</a:t>
            </a:r>
          </a:p>
          <a:p>
            <a:pPr marL="342900" indent="-342900">
              <a:buFont typeface="Arial" panose="020B0604020202020204" pitchFamily="34" charset="0"/>
              <a:buChar char="•"/>
            </a:pPr>
            <a:endParaRPr lang="en-US" sz="2400" b="1" dirty="0">
              <a:solidFill>
                <a:srgbClr val="4A5358"/>
              </a:solidFill>
              <a:latin typeface="Myriad Pro" panose="020B0503030403020204" pitchFamily="34" charset="0"/>
            </a:endParaRPr>
          </a:p>
          <a:p>
            <a:r>
              <a:rPr lang="en-US" sz="4800" b="1" dirty="0">
                <a:solidFill>
                  <a:srgbClr val="4A5358"/>
                </a:solidFill>
                <a:latin typeface="Myriad Pro" panose="020B0503030403020204" pitchFamily="34" charset="0"/>
              </a:rPr>
              <a:t>Drawbacks</a:t>
            </a:r>
            <a:endParaRPr lang="en-US" sz="5800" b="1"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Implies that we can be “objective” if we just remove the glasses that are distorting our vision</a:t>
            </a:r>
            <a:endParaRPr lang="en-US" sz="2400" b="1" u="sng" dirty="0">
              <a:solidFill>
                <a:srgbClr val="4A5358"/>
              </a:solidFill>
              <a:latin typeface="Myriad Pro" panose="020B0503030403020204" pitchFamily="34" charset="0"/>
            </a:endParaRPr>
          </a:p>
          <a:p>
            <a:pPr marL="342900" indent="-342900">
              <a:buFont typeface="Arial" panose="020B0604020202020204" pitchFamily="34" charset="0"/>
              <a:buChar char="•"/>
            </a:pPr>
            <a:r>
              <a:rPr lang="en-US" sz="2400" b="1" dirty="0">
                <a:solidFill>
                  <a:srgbClr val="4A5358"/>
                </a:solidFill>
                <a:latin typeface="Myriad Pro" panose="020B0503030403020204" pitchFamily="34" charset="0"/>
              </a:rPr>
              <a:t>Suggests that escaping cultural biases is as easy as taking off one’s glasses</a:t>
            </a:r>
          </a:p>
        </p:txBody>
      </p:sp>
    </p:spTree>
    <p:extLst>
      <p:ext uri="{BB962C8B-B14F-4D97-AF65-F5344CB8AC3E}">
        <p14:creationId xmlns:p14="http://schemas.microsoft.com/office/powerpoint/2010/main" val="166166105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Introductions</a:t>
            </a:r>
          </a:p>
        </p:txBody>
      </p:sp>
      <p:sp>
        <p:nvSpPr>
          <p:cNvPr id="3" name="Content Placeholder 2"/>
          <p:cNvSpPr>
            <a:spLocks noGrp="1"/>
          </p:cNvSpPr>
          <p:nvPr>
            <p:ph idx="1"/>
          </p:nvPr>
        </p:nvSpPr>
        <p:spPr>
          <a:xfrm>
            <a:off x="2512540" y="1825625"/>
            <a:ext cx="8841260" cy="4351338"/>
          </a:xfrm>
        </p:spPr>
        <p:txBody>
          <a:bodyPr>
            <a:normAutofit/>
          </a:bodyPr>
          <a:lstStyle/>
          <a:p>
            <a:pPr>
              <a:spcBef>
                <a:spcPts val="1200"/>
              </a:spcBef>
            </a:pPr>
            <a:endParaRPr lang="en-US" sz="3600" b="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227710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3616" y="773251"/>
            <a:ext cx="8966029" cy="1723549"/>
          </a:xfrm>
          <a:prstGeom prst="rect">
            <a:avLst/>
          </a:prstGeom>
          <a:noFill/>
        </p:spPr>
        <p:txBody>
          <a:bodyPr wrap="square" rtlCol="0">
            <a:spAutoFit/>
          </a:bodyPr>
          <a:lstStyle/>
          <a:p>
            <a:r>
              <a:rPr lang="en-US" sz="4800" b="1" dirty="0">
                <a:solidFill>
                  <a:srgbClr val="4A5358"/>
                </a:solidFill>
                <a:latin typeface="Myriad Pro" panose="020B0503030403020204" pitchFamily="34" charset="0"/>
              </a:rPr>
              <a:t>Other Metaphors for “Culture”</a:t>
            </a:r>
          </a:p>
          <a:p>
            <a:r>
              <a:rPr lang="en-US" sz="1400" dirty="0">
                <a:solidFill>
                  <a:srgbClr val="4A5358"/>
                </a:solidFill>
                <a:latin typeface="Myriad Pro" panose="020B0503030403020204"/>
              </a:rPr>
              <a:t>Drawn from materials by Jennifer E. Beer </a:t>
            </a:r>
          </a:p>
          <a:p>
            <a:r>
              <a:rPr lang="en-US" sz="1400" dirty="0">
                <a:solidFill>
                  <a:srgbClr val="757575"/>
                </a:solidFill>
                <a:latin typeface="Myriad Pro" panose="020B0503030403020204"/>
              </a:rPr>
              <a:t>Beer, J. E. (1997-2003). A picture is worth a thousand words… Metaphors for “culture.” </a:t>
            </a:r>
            <a:r>
              <a:rPr lang="en-US" sz="1400" i="1" dirty="0">
                <a:solidFill>
                  <a:srgbClr val="757575"/>
                </a:solidFill>
                <a:latin typeface="Myriad Pro" panose="020B0503030403020204"/>
              </a:rPr>
              <a:t>Culture at Work. </a:t>
            </a:r>
            <a:r>
              <a:rPr lang="en-US" sz="1400" dirty="0">
                <a:solidFill>
                  <a:srgbClr val="757575"/>
                </a:solidFill>
                <a:latin typeface="Myriad Pro" panose="020B0503030403020204"/>
              </a:rPr>
              <a:t>Retrieved from </a:t>
            </a:r>
            <a:r>
              <a:rPr lang="en-US" sz="1400" dirty="0">
                <a:latin typeface="Myriad Pro" panose="020B0503030403020204"/>
                <a:hlinkClick r:id="rId3"/>
              </a:rPr>
              <a:t>http://www.culture-at-work.com/concept2.html</a:t>
            </a:r>
            <a:endParaRPr lang="en-US" sz="1400" dirty="0">
              <a:solidFill>
                <a:srgbClr val="757575"/>
              </a:solidFill>
              <a:latin typeface="Myriad Pro" panose="020B0503030403020204"/>
            </a:endParaRPr>
          </a:p>
          <a:p>
            <a:endParaRPr lang="en-US" sz="1600" dirty="0">
              <a:solidFill>
                <a:srgbClr val="4A5358"/>
              </a:solidFill>
              <a:latin typeface="Myriad Pro" panose="020B0503030403020204" pitchFamily="34" charset="0"/>
            </a:endParaRPr>
          </a:p>
        </p:txBody>
      </p:sp>
      <p:sp>
        <p:nvSpPr>
          <p:cNvPr id="4" name="TextBox 3"/>
          <p:cNvSpPr txBox="1"/>
          <p:nvPr/>
        </p:nvSpPr>
        <p:spPr>
          <a:xfrm>
            <a:off x="2184740" y="3286942"/>
            <a:ext cx="9223780" cy="1877437"/>
          </a:xfrm>
          <a:prstGeom prst="rect">
            <a:avLst/>
          </a:prstGeom>
          <a:noFill/>
        </p:spPr>
        <p:txBody>
          <a:bodyPr wrap="square" rtlCol="0">
            <a:spAutoFit/>
          </a:bodyPr>
          <a:lstStyle/>
          <a:p>
            <a:pPr marL="685800" indent="-685800">
              <a:buFont typeface="Arial" panose="020B0604020202020204" pitchFamily="34" charset="0"/>
              <a:buChar char="•"/>
            </a:pPr>
            <a:r>
              <a:rPr lang="en-US" sz="3200" dirty="0">
                <a:solidFill>
                  <a:srgbClr val="4A5358"/>
                </a:solidFill>
                <a:latin typeface="Myriad Pro" panose="020B0503030403020204" pitchFamily="34" charset="0"/>
              </a:rPr>
              <a:t>Why do people think of culture in these ways?</a:t>
            </a:r>
          </a:p>
          <a:p>
            <a:pPr marL="685800" indent="-685800">
              <a:buFont typeface="Arial" panose="020B0604020202020204" pitchFamily="34" charset="0"/>
              <a:buChar char="•"/>
            </a:pPr>
            <a:endParaRPr lang="en-US" sz="2000" dirty="0">
              <a:solidFill>
                <a:srgbClr val="4A5358"/>
              </a:solidFill>
              <a:latin typeface="Myriad Pro" panose="020B0503030403020204" pitchFamily="34" charset="0"/>
            </a:endParaRPr>
          </a:p>
          <a:p>
            <a:pPr marL="685800" indent="-685800">
              <a:buFont typeface="Arial" panose="020B0604020202020204" pitchFamily="34" charset="0"/>
              <a:buChar char="•"/>
            </a:pPr>
            <a:r>
              <a:rPr lang="en-US" sz="3200" dirty="0">
                <a:solidFill>
                  <a:srgbClr val="4A5358"/>
                </a:solidFill>
                <a:latin typeface="Myriad Pro" panose="020B0503030403020204" pitchFamily="34" charset="0"/>
              </a:rPr>
              <a:t>How does each enable and constrain our understanding of culture?</a:t>
            </a:r>
          </a:p>
        </p:txBody>
      </p:sp>
    </p:spTree>
    <p:extLst>
      <p:ext uri="{BB962C8B-B14F-4D97-AF65-F5344CB8AC3E}">
        <p14:creationId xmlns:p14="http://schemas.microsoft.com/office/powerpoint/2010/main" val="168681816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4448" y="2464569"/>
            <a:ext cx="3697438"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Force Field</a:t>
            </a:r>
          </a:p>
        </p:txBody>
      </p:sp>
      <p:pic>
        <p:nvPicPr>
          <p:cNvPr id="6146" name="Picture 2" descr="Image result for force fields magnetic shi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932" y="462203"/>
            <a:ext cx="2233318" cy="19626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279" y="39701"/>
            <a:ext cx="2156531" cy="25332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ind 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1803" y="301060"/>
            <a:ext cx="3248326" cy="2271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51886" y="2464569"/>
            <a:ext cx="2332733"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Compass</a:t>
            </a:r>
          </a:p>
        </p:txBody>
      </p:sp>
      <p:sp>
        <p:nvSpPr>
          <p:cNvPr id="7" name="TextBox 6"/>
          <p:cNvSpPr txBox="1"/>
          <p:nvPr/>
        </p:nvSpPr>
        <p:spPr>
          <a:xfrm>
            <a:off x="7922410" y="2464569"/>
            <a:ext cx="3233420"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Mind Map</a:t>
            </a:r>
          </a:p>
        </p:txBody>
      </p:sp>
      <p:sp>
        <p:nvSpPr>
          <p:cNvPr id="8" name="TextBox 7"/>
          <p:cNvSpPr txBox="1"/>
          <p:nvPr/>
        </p:nvSpPr>
        <p:spPr>
          <a:xfrm>
            <a:off x="1865621" y="5875985"/>
            <a:ext cx="3286264"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Organism</a:t>
            </a:r>
          </a:p>
        </p:txBody>
      </p:sp>
      <p:sp>
        <p:nvSpPr>
          <p:cNvPr id="9" name="TextBox 8"/>
          <p:cNvSpPr txBox="1"/>
          <p:nvPr/>
        </p:nvSpPr>
        <p:spPr>
          <a:xfrm>
            <a:off x="5251278" y="5887812"/>
            <a:ext cx="2233341"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Chaos</a:t>
            </a:r>
          </a:p>
        </p:txBody>
      </p:sp>
      <p:sp>
        <p:nvSpPr>
          <p:cNvPr id="10" name="TextBox 9"/>
          <p:cNvSpPr txBox="1"/>
          <p:nvPr/>
        </p:nvSpPr>
        <p:spPr>
          <a:xfrm>
            <a:off x="8036709" y="5875984"/>
            <a:ext cx="3233420" cy="646331"/>
          </a:xfrm>
          <a:prstGeom prst="rect">
            <a:avLst/>
          </a:prstGeom>
          <a:noFill/>
        </p:spPr>
        <p:txBody>
          <a:bodyPr wrap="square" rtlCol="0">
            <a:spAutoFit/>
          </a:bodyPr>
          <a:lstStyle/>
          <a:p>
            <a:pPr algn="ctr"/>
            <a:r>
              <a:rPr lang="en-US" sz="3600" b="1" dirty="0">
                <a:solidFill>
                  <a:srgbClr val="4A5358"/>
                </a:solidFill>
                <a:latin typeface="Myriad Pro" panose="020B0503030403020204" pitchFamily="34" charset="0"/>
              </a:rPr>
              <a:t>Software</a:t>
            </a:r>
          </a:p>
        </p:txBody>
      </p:sp>
      <p:pic>
        <p:nvPicPr>
          <p:cNvPr id="11" name="Picture 2" descr="Image result for chao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1943" y="3601502"/>
            <a:ext cx="2779098" cy="2130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organism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8108" y="3604846"/>
            <a:ext cx="2282966" cy="22829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oftware of min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 b="100000" l="10000" r="90000"/>
                    </a14:imgEffect>
                  </a14:imgLayer>
                </a14:imgProps>
              </a:ext>
              <a:ext uri="{28A0092B-C50C-407E-A947-70E740481C1C}">
                <a14:useLocalDpi xmlns:a14="http://schemas.microsoft.com/office/drawing/2010/main" val="0"/>
              </a:ext>
            </a:extLst>
          </a:blip>
          <a:srcRect/>
          <a:stretch>
            <a:fillRect/>
          </a:stretch>
        </p:blipFill>
        <p:spPr bwMode="auto">
          <a:xfrm>
            <a:off x="8008958" y="3435805"/>
            <a:ext cx="3261171" cy="217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2926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1292087"/>
            <a:ext cx="8841259" cy="1242391"/>
          </a:xfrm>
        </p:spPr>
        <p:txBody>
          <a:bodyPr>
            <a:normAutofit/>
          </a:bodyPr>
          <a:lstStyle/>
          <a:p>
            <a:r>
              <a:rPr lang="en-US" sz="4800" b="1" dirty="0">
                <a:solidFill>
                  <a:srgbClr val="4B5459"/>
                </a:solidFill>
                <a:latin typeface="Myriad Pro"/>
              </a:rPr>
              <a:t>Final Reflection</a:t>
            </a:r>
          </a:p>
        </p:txBody>
      </p:sp>
      <p:sp>
        <p:nvSpPr>
          <p:cNvPr id="3" name="Content Placeholder 2"/>
          <p:cNvSpPr>
            <a:spLocks noGrp="1"/>
          </p:cNvSpPr>
          <p:nvPr>
            <p:ph idx="1"/>
          </p:nvPr>
        </p:nvSpPr>
        <p:spPr>
          <a:xfrm>
            <a:off x="2512540" y="1825625"/>
            <a:ext cx="9399208" cy="3710471"/>
          </a:xfrm>
        </p:spPr>
        <p:txBody>
          <a:bodyPr>
            <a:normAutofit fontScale="92500" lnSpcReduction="10000"/>
          </a:bodyPr>
          <a:lstStyle/>
          <a:p>
            <a:pPr marL="0" indent="0">
              <a:spcBef>
                <a:spcPts val="0"/>
              </a:spcBef>
              <a:spcAft>
                <a:spcPts val="1800"/>
              </a:spcAft>
              <a:buNone/>
            </a:pPr>
            <a:endParaRPr lang="en-US" sz="3600" dirty="0">
              <a:solidFill>
                <a:srgbClr val="4B5459"/>
              </a:solidFill>
              <a:latin typeface="Myriad Pro"/>
              <a:ea typeface="+mj-ea"/>
              <a:cs typeface="+mj-cs"/>
            </a:endParaRPr>
          </a:p>
          <a:p>
            <a:pPr marL="742950" indent="-742950">
              <a:lnSpc>
                <a:spcPct val="100000"/>
              </a:lnSpc>
              <a:spcBef>
                <a:spcPts val="0"/>
              </a:spcBef>
              <a:spcAft>
                <a:spcPts val="1800"/>
              </a:spcAft>
              <a:buFont typeface="+mj-lt"/>
              <a:buAutoNum type="arabicPeriod"/>
            </a:pPr>
            <a:r>
              <a:rPr lang="en-US" sz="3600" dirty="0">
                <a:solidFill>
                  <a:srgbClr val="4B5459"/>
                </a:solidFill>
                <a:latin typeface="Myriad Pro"/>
                <a:ea typeface="+mj-ea"/>
                <a:cs typeface="+mj-cs"/>
              </a:rPr>
              <a:t>What did you learn in this workshop?</a:t>
            </a:r>
          </a:p>
          <a:p>
            <a:pPr marL="742950" indent="-742950">
              <a:lnSpc>
                <a:spcPct val="100000"/>
              </a:lnSpc>
              <a:spcBef>
                <a:spcPts val="0"/>
              </a:spcBef>
              <a:spcAft>
                <a:spcPts val="1800"/>
              </a:spcAft>
              <a:buAutoNum type="arabicPeriod"/>
            </a:pPr>
            <a:r>
              <a:rPr lang="en-US" sz="3600" dirty="0">
                <a:solidFill>
                  <a:srgbClr val="4B5459"/>
                </a:solidFill>
                <a:latin typeface="Myriad Pro"/>
                <a:ea typeface="+mj-ea"/>
                <a:cs typeface="+mj-cs"/>
              </a:rPr>
              <a:t>How would you describe intercultural learning and why it matters to your peers? To your advisor or research director?</a:t>
            </a:r>
          </a:p>
          <a:p>
            <a:pPr marL="742950" indent="-742950">
              <a:lnSpc>
                <a:spcPct val="100000"/>
              </a:lnSpc>
              <a:spcBef>
                <a:spcPts val="0"/>
              </a:spcBef>
              <a:spcAft>
                <a:spcPts val="1800"/>
              </a:spcAft>
              <a:buAutoNum type="arabicPeriod"/>
            </a:pPr>
            <a:r>
              <a:rPr lang="en-US" sz="3600" dirty="0">
                <a:solidFill>
                  <a:srgbClr val="4B5459"/>
                </a:solidFill>
                <a:latin typeface="Myriad Pro"/>
                <a:ea typeface="+mj-ea"/>
                <a:cs typeface="+mj-cs"/>
              </a:rPr>
              <a:t>How will you apply what you learned?</a:t>
            </a:r>
            <a:endParaRPr lang="en-US" sz="3600" dirty="0">
              <a:solidFill>
                <a:schemeClr val="accent3">
                  <a:lumMod val="50000"/>
                </a:schemeClr>
              </a:solidFill>
              <a:latin typeface="Myriad Pro"/>
              <a:ea typeface="+mj-ea"/>
              <a:cs typeface="+mj-cs"/>
            </a:endParaRPr>
          </a:p>
          <a:p>
            <a:pPr marL="0" indent="0">
              <a:buNone/>
            </a:pPr>
            <a:endParaRPr lang="en-US" sz="4400" b="1" dirty="0">
              <a:latin typeface="Myriad Pro"/>
              <a:ea typeface="+mj-ea"/>
              <a:cs typeface="+mj-cs"/>
            </a:endParaRPr>
          </a:p>
        </p:txBody>
      </p:sp>
    </p:spTree>
    <p:extLst>
      <p:ext uri="{BB962C8B-B14F-4D97-AF65-F5344CB8AC3E}">
        <p14:creationId xmlns:p14="http://schemas.microsoft.com/office/powerpoint/2010/main" val="275761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AAC&amp;U RUBRIC</a:t>
            </a:r>
          </a:p>
        </p:txBody>
      </p:sp>
      <p:sp>
        <p:nvSpPr>
          <p:cNvPr id="3" name="Content Placeholder 2"/>
          <p:cNvSpPr>
            <a:spLocks noGrp="1"/>
          </p:cNvSpPr>
          <p:nvPr>
            <p:ph idx="1"/>
          </p:nvPr>
        </p:nvSpPr>
        <p:spPr>
          <a:xfrm>
            <a:off x="2561798" y="2329478"/>
            <a:ext cx="8841260" cy="4351338"/>
          </a:xfrm>
        </p:spPr>
        <p:txBody>
          <a:bodyPr>
            <a:normAutofit/>
          </a:bodyPr>
          <a:lstStyle/>
          <a:p>
            <a:pPr marL="0" indent="0">
              <a:spcBef>
                <a:spcPts val="1200"/>
              </a:spcBef>
              <a:buNone/>
            </a:pPr>
            <a:r>
              <a:rPr lang="en-US" b="1" dirty="0">
                <a:solidFill>
                  <a:schemeClr val="accent3">
                    <a:lumMod val="50000"/>
                  </a:schemeClr>
                </a:solidFill>
                <a:latin typeface="Myriad Pro"/>
                <a:ea typeface="+mj-ea"/>
                <a:cs typeface="+mj-cs"/>
              </a:rPr>
              <a:t>When you did X activity, where would you place yourself on the activity?</a:t>
            </a:r>
          </a:p>
        </p:txBody>
      </p:sp>
    </p:spTree>
    <p:extLst>
      <p:ext uri="{BB962C8B-B14F-4D97-AF65-F5344CB8AC3E}">
        <p14:creationId xmlns:p14="http://schemas.microsoft.com/office/powerpoint/2010/main" val="210563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210" y="868978"/>
            <a:ext cx="8841259" cy="1325563"/>
          </a:xfrm>
        </p:spPr>
        <p:txBody>
          <a:bodyPr>
            <a:normAutofit fontScale="90000"/>
          </a:bodyPr>
          <a:lstStyle/>
          <a:p>
            <a:r>
              <a:rPr lang="en-US" sz="4800" b="1" dirty="0">
                <a:solidFill>
                  <a:schemeClr val="accent3">
                    <a:lumMod val="50000"/>
                  </a:schemeClr>
                </a:solidFill>
                <a:latin typeface="Myriad Pro"/>
              </a:rPr>
              <a:t>Handout – What is the difference between multicultural, intercultural and cross-cultural?</a:t>
            </a:r>
          </a:p>
        </p:txBody>
      </p:sp>
      <p:sp>
        <p:nvSpPr>
          <p:cNvPr id="3" name="Content Placeholder 2"/>
          <p:cNvSpPr>
            <a:spLocks noGrp="1"/>
          </p:cNvSpPr>
          <p:nvPr>
            <p:ph idx="1"/>
          </p:nvPr>
        </p:nvSpPr>
        <p:spPr>
          <a:xfrm>
            <a:off x="2580460" y="3346515"/>
            <a:ext cx="8841260" cy="4351338"/>
          </a:xfrm>
        </p:spPr>
        <p:txBody>
          <a:bodyPr>
            <a:normAutofit/>
          </a:bodyPr>
          <a:lstStyle/>
          <a:p>
            <a:pPr>
              <a:spcBef>
                <a:spcPts val="1200"/>
              </a:spcBef>
            </a:pPr>
            <a:r>
              <a:rPr lang="en-US" b="1" dirty="0">
                <a:solidFill>
                  <a:schemeClr val="accent3">
                    <a:lumMod val="50000"/>
                  </a:schemeClr>
                </a:solidFill>
                <a:latin typeface="Myriad Pro"/>
                <a:ea typeface="+mj-ea"/>
                <a:cs typeface="+mj-cs"/>
              </a:rPr>
              <a:t>What are some ideas before you read?</a:t>
            </a:r>
          </a:p>
          <a:p>
            <a:pPr>
              <a:spcBef>
                <a:spcPts val="1200"/>
              </a:spcBef>
            </a:pPr>
            <a:endParaRPr lang="en-US" b="1" dirty="0">
              <a:solidFill>
                <a:schemeClr val="accent3">
                  <a:lumMod val="50000"/>
                </a:schemeClr>
              </a:solidFill>
              <a:latin typeface="Myriad Pro"/>
              <a:ea typeface="+mj-ea"/>
              <a:cs typeface="+mj-cs"/>
            </a:endParaRPr>
          </a:p>
          <a:p>
            <a:pPr>
              <a:spcBef>
                <a:spcPts val="1200"/>
              </a:spcBef>
            </a:pPr>
            <a:r>
              <a:rPr lang="en-US" b="1" dirty="0">
                <a:solidFill>
                  <a:schemeClr val="accent3">
                    <a:lumMod val="50000"/>
                  </a:schemeClr>
                </a:solidFill>
                <a:latin typeface="Myriad Pro"/>
                <a:ea typeface="+mj-ea"/>
                <a:cs typeface="+mj-cs"/>
              </a:rPr>
              <a:t>Read the handout quickly with a partner</a:t>
            </a:r>
          </a:p>
          <a:p>
            <a:pPr>
              <a:spcBef>
                <a:spcPts val="1200"/>
              </a:spcBef>
            </a:pPr>
            <a:endParaRPr lang="en-US" b="1" dirty="0">
              <a:solidFill>
                <a:schemeClr val="accent3">
                  <a:lumMod val="50000"/>
                </a:schemeClr>
              </a:solidFill>
              <a:latin typeface="Myriad Pro"/>
              <a:ea typeface="+mj-ea"/>
              <a:cs typeface="+mj-cs"/>
            </a:endParaRPr>
          </a:p>
          <a:p>
            <a:pPr>
              <a:spcBef>
                <a:spcPts val="1200"/>
              </a:spcBef>
            </a:pPr>
            <a:r>
              <a:rPr lang="en-US" b="1" dirty="0">
                <a:solidFill>
                  <a:schemeClr val="accent3">
                    <a:lumMod val="50000"/>
                  </a:schemeClr>
                </a:solidFill>
                <a:latin typeface="Myriad Pro"/>
                <a:ea typeface="+mj-ea"/>
                <a:cs typeface="+mj-cs"/>
              </a:rPr>
              <a:t>What are examples of each?</a:t>
            </a:r>
          </a:p>
          <a:p>
            <a:pPr marL="0" indent="0">
              <a:spcBef>
                <a:spcPts val="1200"/>
              </a:spcBef>
              <a:buNone/>
            </a:pPr>
            <a:endParaRPr lang="en-US" b="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343608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fontScale="90000"/>
          </a:bodyPr>
          <a:lstStyle/>
          <a:p>
            <a:r>
              <a:rPr lang="en-US" sz="4800" b="1" dirty="0">
                <a:solidFill>
                  <a:schemeClr val="accent3">
                    <a:lumMod val="50000"/>
                  </a:schemeClr>
                </a:solidFill>
                <a:latin typeface="Myriad Pro"/>
              </a:rPr>
              <a:t>Handout – What is </a:t>
            </a:r>
            <a:r>
              <a:rPr lang="en-US" sz="4800" b="1" dirty="0" err="1">
                <a:solidFill>
                  <a:schemeClr val="accent3">
                    <a:lumMod val="50000"/>
                  </a:schemeClr>
                </a:solidFill>
                <a:latin typeface="Myriad Pro"/>
              </a:rPr>
              <a:t>Intercutlural</a:t>
            </a:r>
            <a:r>
              <a:rPr lang="en-US" sz="4800" b="1" dirty="0">
                <a:solidFill>
                  <a:schemeClr val="accent3">
                    <a:lumMod val="50000"/>
                  </a:schemeClr>
                </a:solidFill>
                <a:latin typeface="Myriad Pro"/>
              </a:rPr>
              <a:t> Learning?</a:t>
            </a:r>
          </a:p>
        </p:txBody>
      </p:sp>
      <p:sp>
        <p:nvSpPr>
          <p:cNvPr id="3" name="Content Placeholder 2"/>
          <p:cNvSpPr>
            <a:spLocks noGrp="1"/>
          </p:cNvSpPr>
          <p:nvPr>
            <p:ph idx="1"/>
          </p:nvPr>
        </p:nvSpPr>
        <p:spPr>
          <a:xfrm>
            <a:off x="2561798" y="2329478"/>
            <a:ext cx="8841260" cy="4351338"/>
          </a:xfrm>
        </p:spPr>
        <p:txBody>
          <a:bodyPr>
            <a:normAutofit/>
          </a:bodyPr>
          <a:lstStyle/>
          <a:p>
            <a:pPr>
              <a:spcBef>
                <a:spcPts val="1200"/>
              </a:spcBef>
            </a:pPr>
            <a:r>
              <a:rPr lang="en-US" b="1" dirty="0">
                <a:solidFill>
                  <a:schemeClr val="accent3">
                    <a:lumMod val="50000"/>
                  </a:schemeClr>
                </a:solidFill>
                <a:latin typeface="Myriad Pro"/>
                <a:ea typeface="+mj-ea"/>
                <a:cs typeface="+mj-cs"/>
              </a:rPr>
              <a:t>How does this handout define intercultural learning?</a:t>
            </a:r>
          </a:p>
          <a:p>
            <a:pPr>
              <a:spcBef>
                <a:spcPts val="1200"/>
              </a:spcBef>
            </a:pPr>
            <a:endParaRPr lang="en-US" b="1" dirty="0">
              <a:solidFill>
                <a:schemeClr val="accent3">
                  <a:lumMod val="50000"/>
                </a:schemeClr>
              </a:solidFill>
              <a:latin typeface="Myriad Pro"/>
              <a:ea typeface="+mj-ea"/>
              <a:cs typeface="+mj-cs"/>
            </a:endParaRPr>
          </a:p>
          <a:p>
            <a:pPr>
              <a:spcBef>
                <a:spcPts val="1200"/>
              </a:spcBef>
            </a:pPr>
            <a:r>
              <a:rPr lang="en-US" b="1" dirty="0">
                <a:solidFill>
                  <a:schemeClr val="accent3">
                    <a:lumMod val="50000"/>
                  </a:schemeClr>
                </a:solidFill>
                <a:latin typeface="Myriad Pro"/>
                <a:ea typeface="+mj-ea"/>
                <a:cs typeface="+mj-cs"/>
              </a:rPr>
              <a:t>What are some skills one possesses for having an intercultural learning mindset?</a:t>
            </a:r>
          </a:p>
          <a:p>
            <a:pPr>
              <a:spcBef>
                <a:spcPts val="1200"/>
              </a:spcBef>
            </a:pPr>
            <a:endParaRPr lang="en-US" b="1" dirty="0">
              <a:solidFill>
                <a:schemeClr val="accent3">
                  <a:lumMod val="50000"/>
                </a:schemeClr>
              </a:solidFill>
              <a:latin typeface="Myriad Pro"/>
              <a:ea typeface="+mj-ea"/>
              <a:cs typeface="+mj-cs"/>
            </a:endParaRPr>
          </a:p>
          <a:p>
            <a:pPr>
              <a:spcBef>
                <a:spcPts val="1200"/>
              </a:spcBef>
            </a:pPr>
            <a:r>
              <a:rPr lang="en-US" b="1" dirty="0">
                <a:solidFill>
                  <a:schemeClr val="accent3">
                    <a:lumMod val="50000"/>
                  </a:schemeClr>
                </a:solidFill>
                <a:latin typeface="Myriad Pro"/>
                <a:ea typeface="+mj-ea"/>
                <a:cs typeface="+mj-cs"/>
              </a:rPr>
              <a:t>Is there anything that surprised you about the definition, skills, anything in general?</a:t>
            </a:r>
          </a:p>
          <a:p>
            <a:pPr marL="0" indent="0">
              <a:spcBef>
                <a:spcPts val="1200"/>
              </a:spcBef>
              <a:buNone/>
            </a:pPr>
            <a:endParaRPr lang="en-US" b="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108050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0" y="365125"/>
            <a:ext cx="8841259" cy="1325563"/>
          </a:xfrm>
        </p:spPr>
        <p:txBody>
          <a:bodyPr>
            <a:normAutofit/>
          </a:bodyPr>
          <a:lstStyle/>
          <a:p>
            <a:r>
              <a:rPr lang="en-US" sz="4800" b="1" dirty="0">
                <a:solidFill>
                  <a:schemeClr val="accent3">
                    <a:lumMod val="50000"/>
                  </a:schemeClr>
                </a:solidFill>
                <a:latin typeface="Myriad Pro"/>
              </a:rPr>
              <a:t>AAC&amp;U RUBRIC</a:t>
            </a:r>
          </a:p>
        </p:txBody>
      </p:sp>
      <p:sp>
        <p:nvSpPr>
          <p:cNvPr id="3" name="Content Placeholder 2"/>
          <p:cNvSpPr>
            <a:spLocks noGrp="1"/>
          </p:cNvSpPr>
          <p:nvPr>
            <p:ph idx="1"/>
          </p:nvPr>
        </p:nvSpPr>
        <p:spPr>
          <a:xfrm>
            <a:off x="2561798" y="2329478"/>
            <a:ext cx="8841260" cy="4351338"/>
          </a:xfrm>
        </p:spPr>
        <p:txBody>
          <a:bodyPr>
            <a:normAutofit/>
          </a:bodyPr>
          <a:lstStyle/>
          <a:p>
            <a:pPr marL="0" indent="0">
              <a:spcBef>
                <a:spcPts val="1200"/>
              </a:spcBef>
              <a:buNone/>
            </a:pPr>
            <a:endParaRPr lang="en-US" b="1" dirty="0">
              <a:solidFill>
                <a:schemeClr val="accent3">
                  <a:lumMod val="50000"/>
                </a:schemeClr>
              </a:solidFill>
              <a:latin typeface="Myriad Pro"/>
              <a:ea typeface="+mj-ea"/>
              <a:cs typeface="+mj-cs"/>
            </a:endParaRPr>
          </a:p>
        </p:txBody>
      </p:sp>
    </p:spTree>
    <p:extLst>
      <p:ext uri="{BB962C8B-B14F-4D97-AF65-F5344CB8AC3E}">
        <p14:creationId xmlns:p14="http://schemas.microsoft.com/office/powerpoint/2010/main" val="248444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08413" y="436605"/>
            <a:ext cx="8313945" cy="8484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A5358"/>
                </a:solidFill>
                <a:latin typeface="Myriad Pro" panose="020B0503030403020204" pitchFamily="34" charset="0"/>
              </a:rPr>
              <a:t>Voices from the Past </a:t>
            </a:r>
            <a:r>
              <a:rPr lang="en-US" dirty="0">
                <a:solidFill>
                  <a:srgbClr val="4A5358"/>
                </a:solidFill>
                <a:latin typeface="Myriad Pro" panose="020B0503030403020204" pitchFamily="34" charset="0"/>
              </a:rPr>
              <a:t>(</a:t>
            </a:r>
            <a:r>
              <a:rPr lang="en-US" i="1" dirty="0">
                <a:solidFill>
                  <a:srgbClr val="4A5358"/>
                </a:solidFill>
                <a:latin typeface="Myriad Pro" panose="020B0503030403020204" pitchFamily="34" charset="0"/>
              </a:rPr>
              <a:t>handout</a:t>
            </a:r>
            <a:r>
              <a:rPr lang="en-US" dirty="0">
                <a:solidFill>
                  <a:srgbClr val="4A5358"/>
                </a:solidFill>
                <a:latin typeface="Myriad Pro" panose="020B0503030403020204" pitchFamily="34" charset="0"/>
              </a:rPr>
              <a:t>)</a:t>
            </a:r>
          </a:p>
          <a:p>
            <a:endParaRPr lang="en-US" sz="3200" b="1" i="1" dirty="0">
              <a:solidFill>
                <a:srgbClr val="4A5358"/>
              </a:solidFill>
              <a:latin typeface="Myriad Pro" panose="020B0503030403020204" pitchFamily="34" charset="0"/>
            </a:endParaRPr>
          </a:p>
        </p:txBody>
      </p:sp>
      <p:pic>
        <p:nvPicPr>
          <p:cNvPr id="4" name="Picture 3"/>
          <p:cNvPicPr>
            <a:picLocks noChangeAspect="1"/>
          </p:cNvPicPr>
          <p:nvPr/>
        </p:nvPicPr>
        <p:blipFill>
          <a:blip r:embed="rId2"/>
          <a:stretch>
            <a:fillRect/>
          </a:stretch>
        </p:blipFill>
        <p:spPr>
          <a:xfrm>
            <a:off x="4357816" y="1170306"/>
            <a:ext cx="4523856" cy="5702697"/>
          </a:xfrm>
          <a:prstGeom prst="rect">
            <a:avLst/>
          </a:prstGeom>
        </p:spPr>
      </p:pic>
    </p:spTree>
    <p:extLst>
      <p:ext uri="{BB962C8B-B14F-4D97-AF65-F5344CB8AC3E}">
        <p14:creationId xmlns:p14="http://schemas.microsoft.com/office/powerpoint/2010/main" val="8916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08413" y="436605"/>
            <a:ext cx="8313945" cy="8484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A5358"/>
                </a:solidFill>
                <a:latin typeface="Myriad Pro" panose="020B0503030403020204" pitchFamily="34" charset="0"/>
              </a:rPr>
              <a:t>Voices from the Past </a:t>
            </a:r>
            <a:r>
              <a:rPr lang="en-US" dirty="0">
                <a:solidFill>
                  <a:srgbClr val="4A5358"/>
                </a:solidFill>
                <a:latin typeface="Myriad Pro" panose="020B0503030403020204" pitchFamily="34" charset="0"/>
              </a:rPr>
              <a:t>(</a:t>
            </a:r>
            <a:r>
              <a:rPr lang="en-US" i="1" dirty="0">
                <a:solidFill>
                  <a:srgbClr val="4A5358"/>
                </a:solidFill>
                <a:latin typeface="Myriad Pro" panose="020B0503030403020204" pitchFamily="34" charset="0"/>
              </a:rPr>
              <a:t>handout</a:t>
            </a:r>
            <a:r>
              <a:rPr lang="en-US" dirty="0">
                <a:solidFill>
                  <a:srgbClr val="4A5358"/>
                </a:solidFill>
                <a:latin typeface="Myriad Pro" panose="020B0503030403020204" pitchFamily="34" charset="0"/>
              </a:rPr>
              <a:t>)</a:t>
            </a:r>
          </a:p>
          <a:p>
            <a:endParaRPr lang="en-US" sz="3200" b="1" i="1" dirty="0">
              <a:solidFill>
                <a:srgbClr val="4A5358"/>
              </a:solidFill>
              <a:latin typeface="Myriad Pro" panose="020B0503030403020204" pitchFamily="34" charset="0"/>
            </a:endParaRPr>
          </a:p>
          <a:p>
            <a:r>
              <a:rPr lang="en-US" sz="3200" b="1" i="1" dirty="0">
                <a:solidFill>
                  <a:srgbClr val="4A5358"/>
                </a:solidFill>
                <a:latin typeface="Myriad Pro" panose="020B0503030403020204" pitchFamily="34" charset="0"/>
              </a:rPr>
              <a:t>Debrief </a:t>
            </a:r>
          </a:p>
          <a:p>
            <a:endParaRPr lang="en-US" sz="3200" dirty="0">
              <a:solidFill>
                <a:srgbClr val="4A5358"/>
              </a:solidFill>
              <a:latin typeface="Myriad Pro" panose="020B0503030403020204" pitchFamily="34" charset="0"/>
            </a:endParaRPr>
          </a:p>
          <a:p>
            <a:pPr marL="457200" indent="-457200">
              <a:buFont typeface="Arial" panose="020B0604020202020204" pitchFamily="34" charset="0"/>
              <a:buChar char="•"/>
            </a:pPr>
            <a:r>
              <a:rPr lang="en-US" sz="3200" dirty="0">
                <a:solidFill>
                  <a:srgbClr val="4A5358"/>
                </a:solidFill>
                <a:latin typeface="Myriad Pro" panose="020B0503030403020204" pitchFamily="34" charset="0"/>
              </a:rPr>
              <a:t>What do you notice about the messages people shared?</a:t>
            </a:r>
          </a:p>
          <a:p>
            <a:pPr marL="457200" indent="-457200">
              <a:buFont typeface="Arial" panose="020B0604020202020204" pitchFamily="34" charset="0"/>
              <a:buChar char="•"/>
            </a:pPr>
            <a:endParaRPr lang="en-US" sz="3200" dirty="0">
              <a:solidFill>
                <a:srgbClr val="4A5358"/>
              </a:solidFill>
              <a:latin typeface="Myriad Pro" panose="020B0503030403020204" pitchFamily="34" charset="0"/>
            </a:endParaRPr>
          </a:p>
          <a:p>
            <a:pPr marL="457200" indent="-457200">
              <a:buFont typeface="Arial" panose="020B0604020202020204" pitchFamily="34" charset="0"/>
              <a:buChar char="•"/>
            </a:pPr>
            <a:r>
              <a:rPr lang="en-US" sz="3200" dirty="0">
                <a:solidFill>
                  <a:srgbClr val="4A5358"/>
                </a:solidFill>
                <a:latin typeface="Myriad Pro" panose="020B0503030403020204" pitchFamily="34" charset="0"/>
              </a:rPr>
              <a:t>Any surprises in what people chose to share?</a:t>
            </a:r>
          </a:p>
          <a:p>
            <a:pPr marL="457200" indent="-457200">
              <a:buFont typeface="Arial" panose="020B0604020202020204" pitchFamily="34" charset="0"/>
              <a:buChar char="•"/>
            </a:pPr>
            <a:endParaRPr lang="en-US" sz="3200" dirty="0">
              <a:solidFill>
                <a:srgbClr val="4A5358"/>
              </a:solidFill>
              <a:latin typeface="Myriad Pro" panose="020B0503030403020204" pitchFamily="34" charset="0"/>
            </a:endParaRPr>
          </a:p>
          <a:p>
            <a:pPr marL="457200" indent="-457200">
              <a:buFont typeface="Arial" panose="020B0604020202020204" pitchFamily="34" charset="0"/>
              <a:buChar char="•"/>
            </a:pPr>
            <a:r>
              <a:rPr lang="en-US" sz="3200" dirty="0">
                <a:solidFill>
                  <a:srgbClr val="4A5358"/>
                </a:solidFill>
                <a:latin typeface="Myriad Pro" panose="020B0503030403020204" pitchFamily="34" charset="0"/>
              </a:rPr>
              <a:t>How is this introduction different from what you normally get in an introduction? What impact did these differences have?</a:t>
            </a:r>
            <a:endParaRPr lang="en-US" sz="3600"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323501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6848" y="5909713"/>
            <a:ext cx="5023491" cy="369332"/>
          </a:xfrm>
          <a:prstGeom prst="rect">
            <a:avLst/>
          </a:prstGeom>
        </p:spPr>
        <p:txBody>
          <a:bodyPr wrap="none">
            <a:spAutoFit/>
          </a:bodyPr>
          <a:lstStyle/>
          <a:p>
            <a:r>
              <a:rPr lang="en-US" dirty="0"/>
              <a:t>https://www.youtube.com/watch?v=Z9flOzmpShI</a:t>
            </a:r>
          </a:p>
        </p:txBody>
      </p:sp>
      <p:pic>
        <p:nvPicPr>
          <p:cNvPr id="4" name="Z9flOzmpShI"/>
          <p:cNvPicPr>
            <a:picLocks noRot="1" noChangeAspect="1"/>
          </p:cNvPicPr>
          <p:nvPr>
            <a:videoFile r:link="rId1"/>
          </p:nvPr>
        </p:nvPicPr>
        <p:blipFill>
          <a:blip r:embed="rId3"/>
          <a:stretch>
            <a:fillRect/>
          </a:stretch>
        </p:blipFill>
        <p:spPr>
          <a:xfrm>
            <a:off x="2710495" y="287827"/>
            <a:ext cx="8959879" cy="5039933"/>
          </a:xfrm>
          <a:prstGeom prst="rect">
            <a:avLst/>
          </a:prstGeom>
        </p:spPr>
      </p:pic>
    </p:spTree>
    <p:extLst>
      <p:ext uri="{BB962C8B-B14F-4D97-AF65-F5344CB8AC3E}">
        <p14:creationId xmlns:p14="http://schemas.microsoft.com/office/powerpoint/2010/main" val="1892703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04304" y="494608"/>
            <a:ext cx="9567722" cy="8977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dirty="0">
              <a:solidFill>
                <a:srgbClr val="4A5358"/>
              </a:solidFill>
              <a:latin typeface="Myriad Pro" panose="020B0503030403020204" pitchFamily="34" charset="0"/>
            </a:endParaRPr>
          </a:p>
          <a:p>
            <a:r>
              <a:rPr lang="en-US" sz="4800" b="1" dirty="0">
                <a:solidFill>
                  <a:srgbClr val="4A5358"/>
                </a:solidFill>
                <a:latin typeface="Myriad Pro" panose="020B0503030403020204" pitchFamily="34" charset="0"/>
              </a:rPr>
              <a:t>Debrief</a:t>
            </a:r>
          </a:p>
          <a:p>
            <a:endParaRPr lang="en-US" b="1" dirty="0">
              <a:solidFill>
                <a:srgbClr val="4A5358"/>
              </a:solidFill>
              <a:latin typeface="Myriad Pro" panose="020B0503030403020204" pitchFamily="34" charset="0"/>
            </a:endParaRP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What happened in this video?</a:t>
            </a: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How do you feel after watching it?</a:t>
            </a: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What did you learn?</a:t>
            </a: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How does this connect to your daily life?</a:t>
            </a:r>
          </a:p>
          <a:p>
            <a:pPr marL="571500" indent="-571500">
              <a:spcBef>
                <a:spcPts val="1200"/>
              </a:spcBef>
              <a:buFont typeface="Arial" panose="020B0604020202020204" pitchFamily="34" charset="0"/>
              <a:buChar char="•"/>
            </a:pPr>
            <a:r>
              <a:rPr lang="en-US" sz="3600" dirty="0">
                <a:solidFill>
                  <a:srgbClr val="4A5358"/>
                </a:solidFill>
                <a:latin typeface="Myriad Pro" panose="020B0503030403020204" pitchFamily="34" charset="0"/>
              </a:rPr>
              <a:t>What next?</a:t>
            </a:r>
            <a:br>
              <a:rPr lang="en-US" sz="3600" dirty="0">
                <a:solidFill>
                  <a:srgbClr val="4A5358"/>
                </a:solidFill>
                <a:latin typeface="Myriad Pro" panose="020B0503030403020204" pitchFamily="34" charset="0"/>
              </a:rPr>
            </a:br>
            <a:endParaRPr lang="en-US" sz="3600" dirty="0">
              <a:solidFill>
                <a:srgbClr val="4A5358"/>
              </a:solidFill>
              <a:latin typeface="Myriad Pro" panose="020B0503030403020204" pitchFamily="34" charset="0"/>
            </a:endParaRPr>
          </a:p>
          <a:p>
            <a:endParaRPr lang="en-US" sz="3600" b="1" dirty="0">
              <a:solidFill>
                <a:srgbClr val="4A5358"/>
              </a:solidFill>
              <a:latin typeface="Myriad Pro" panose="020B0503030403020204" pitchFamily="34" charset="0"/>
            </a:endParaRPr>
          </a:p>
        </p:txBody>
      </p:sp>
    </p:spTree>
    <p:extLst>
      <p:ext uri="{BB962C8B-B14F-4D97-AF65-F5344CB8AC3E}">
        <p14:creationId xmlns:p14="http://schemas.microsoft.com/office/powerpoint/2010/main" val="2758289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1501</Words>
  <Application>Microsoft Macintosh PowerPoint</Application>
  <PresentationFormat>Widescreen</PresentationFormat>
  <Paragraphs>144</Paragraphs>
  <Slides>23</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Myriad Pro</vt:lpstr>
      <vt:lpstr>Poppins</vt:lpstr>
      <vt:lpstr>Office Theme</vt:lpstr>
      <vt:lpstr>Intercultural Learning  A workshop for graduate students  Aletha Stahl, PhD Senior Intercultural Learning Specialist  Heather Offerman, PhD Candidate Intercultural Learning Graduate Assistant </vt:lpstr>
      <vt:lpstr>Introductions</vt:lpstr>
      <vt:lpstr>Handout – What is the difference between multicultural, intercultural and cross-cultural?</vt:lpstr>
      <vt:lpstr>Handout – What is Intercutlural Learning?</vt:lpstr>
      <vt:lpstr>AAC&amp;U RUBRIC</vt:lpstr>
      <vt:lpstr>PowerPoint Presentation</vt:lpstr>
      <vt:lpstr>PowerPoint Presentation</vt:lpstr>
      <vt:lpstr>PowerPoint Presentation</vt:lpstr>
      <vt:lpstr>PowerPoint Presentation</vt:lpstr>
      <vt:lpstr>How Rude Was That?</vt:lpstr>
      <vt:lpstr>Debrief</vt:lpstr>
      <vt:lpstr>What Does a Behavior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Reflection</vt:lpstr>
      <vt:lpstr>AAC&amp;U RUBRIC</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MYRIAD PRO (BOLD)  SUBHEADER CILMAR BLAH  Smart Presenter Person</dc:title>
  <dc:creator>Davis, Alexandra E</dc:creator>
  <cp:lastModifiedBy>Macdonald, Lindsey M</cp:lastModifiedBy>
  <cp:revision>49</cp:revision>
  <dcterms:created xsi:type="dcterms:W3CDTF">2018-10-31T12:50:36Z</dcterms:created>
  <dcterms:modified xsi:type="dcterms:W3CDTF">2020-09-28T19:22:28Z</dcterms:modified>
</cp:coreProperties>
</file>